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4" r:id="rId5"/>
    <p:sldId id="265" r:id="rId6"/>
    <p:sldId id="257" r:id="rId7"/>
    <p:sldId id="286" r:id="rId8"/>
    <p:sldId id="271" r:id="rId9"/>
    <p:sldId id="290" r:id="rId10"/>
    <p:sldId id="291" r:id="rId11"/>
    <p:sldId id="289" r:id="rId12"/>
    <p:sldId id="279" r:id="rId13"/>
    <p:sldId id="280" r:id="rId14"/>
    <p:sldId id="276" r:id="rId15"/>
    <p:sldId id="275" r:id="rId16"/>
    <p:sldId id="281" r:id="rId17"/>
    <p:sldId id="282" r:id="rId18"/>
    <p:sldId id="283" r:id="rId19"/>
    <p:sldId id="284" r:id="rId20"/>
    <p:sldId id="260" r:id="rId21"/>
    <p:sldId id="287" r:id="rId22"/>
    <p:sldId id="288" r:id="rId23"/>
    <p:sldId id="277" r:id="rId24"/>
    <p:sldId id="278" r:id="rId25"/>
    <p:sldId id="26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5A5DF-8943-4841-9EF3-B2D4D2A352C0}" v="12" dt="2022-10-29T15:26:07.8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82"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erhals, Bertine | Driestar educatief" userId="96acbf78-19f2-423a-bec7-2988965ac937" providerId="ADAL" clId="{8CA5A5DF-8943-4841-9EF3-B2D4D2A352C0}"/>
    <pc:docChg chg="undo custSel addSld delSld modSld">
      <pc:chgData name="Haverhals, Bertine | Driestar educatief" userId="96acbf78-19f2-423a-bec7-2988965ac937" providerId="ADAL" clId="{8CA5A5DF-8943-4841-9EF3-B2D4D2A352C0}" dt="2022-10-29T15:26:43.085" v="558" actId="255"/>
      <pc:docMkLst>
        <pc:docMk/>
      </pc:docMkLst>
      <pc:sldChg chg="modNotesTx">
        <pc:chgData name="Haverhals, Bertine | Driestar educatief" userId="96acbf78-19f2-423a-bec7-2988965ac937" providerId="ADAL" clId="{8CA5A5DF-8943-4841-9EF3-B2D4D2A352C0}" dt="2022-10-29T14:41:28.299" v="294" actId="20577"/>
        <pc:sldMkLst>
          <pc:docMk/>
          <pc:sldMk cId="2361026181" sldId="260"/>
        </pc:sldMkLst>
      </pc:sldChg>
      <pc:sldChg chg="modSp mod modNotesTx">
        <pc:chgData name="Haverhals, Bertine | Driestar educatief" userId="96acbf78-19f2-423a-bec7-2988965ac937" providerId="ADAL" clId="{8CA5A5DF-8943-4841-9EF3-B2D4D2A352C0}" dt="2022-10-29T15:09:47.774" v="452"/>
        <pc:sldMkLst>
          <pc:docMk/>
          <pc:sldMk cId="3610639856" sldId="264"/>
        </pc:sldMkLst>
        <pc:spChg chg="mod">
          <ac:chgData name="Haverhals, Bertine | Driestar educatief" userId="96acbf78-19f2-423a-bec7-2988965ac937" providerId="ADAL" clId="{8CA5A5DF-8943-4841-9EF3-B2D4D2A352C0}" dt="2022-10-29T14:44:10.019" v="451" actId="20577"/>
          <ac:spMkLst>
            <pc:docMk/>
            <pc:sldMk cId="3610639856" sldId="264"/>
            <ac:spMk id="3" creationId="{7F1F9814-6AC1-4FBC-B042-0333BE7FB054}"/>
          </ac:spMkLst>
        </pc:spChg>
      </pc:sldChg>
      <pc:sldChg chg="modNotesTx">
        <pc:chgData name="Haverhals, Bertine | Driestar educatief" userId="96acbf78-19f2-423a-bec7-2988965ac937" providerId="ADAL" clId="{8CA5A5DF-8943-4841-9EF3-B2D4D2A352C0}" dt="2022-10-29T14:35:53.808" v="150" actId="20577"/>
        <pc:sldMkLst>
          <pc:docMk/>
          <pc:sldMk cId="2570045696" sldId="275"/>
        </pc:sldMkLst>
      </pc:sldChg>
      <pc:sldChg chg="modNotesTx">
        <pc:chgData name="Haverhals, Bertine | Driestar educatief" userId="96acbf78-19f2-423a-bec7-2988965ac937" providerId="ADAL" clId="{8CA5A5DF-8943-4841-9EF3-B2D4D2A352C0}" dt="2022-10-29T14:35:31.318" v="132" actId="20577"/>
        <pc:sldMkLst>
          <pc:docMk/>
          <pc:sldMk cId="3888411736" sldId="276"/>
        </pc:sldMkLst>
      </pc:sldChg>
      <pc:sldChg chg="modNotesTx">
        <pc:chgData name="Haverhals, Bertine | Driestar educatief" userId="96acbf78-19f2-423a-bec7-2988965ac937" providerId="ADAL" clId="{8CA5A5DF-8943-4841-9EF3-B2D4D2A352C0}" dt="2022-10-29T14:43:18.731" v="413" actId="20577"/>
        <pc:sldMkLst>
          <pc:docMk/>
          <pc:sldMk cId="195924934" sldId="277"/>
        </pc:sldMkLst>
      </pc:sldChg>
      <pc:sldChg chg="modNotesTx">
        <pc:chgData name="Haverhals, Bertine | Driestar educatief" userId="96acbf78-19f2-423a-bec7-2988965ac937" providerId="ADAL" clId="{8CA5A5DF-8943-4841-9EF3-B2D4D2A352C0}" dt="2022-10-29T14:43:52.947" v="444" actId="20577"/>
        <pc:sldMkLst>
          <pc:docMk/>
          <pc:sldMk cId="2666505075" sldId="278"/>
        </pc:sldMkLst>
      </pc:sldChg>
      <pc:sldChg chg="add del modNotesTx">
        <pc:chgData name="Haverhals, Bertine | Driestar educatief" userId="96acbf78-19f2-423a-bec7-2988965ac937" providerId="ADAL" clId="{8CA5A5DF-8943-4841-9EF3-B2D4D2A352C0}" dt="2022-10-29T14:34:39.701" v="104" actId="6549"/>
        <pc:sldMkLst>
          <pc:docMk/>
          <pc:sldMk cId="3688338095" sldId="279"/>
        </pc:sldMkLst>
      </pc:sldChg>
      <pc:sldChg chg="modSp mod modNotesTx">
        <pc:chgData name="Haverhals, Bertine | Driestar educatief" userId="96acbf78-19f2-423a-bec7-2988965ac937" providerId="ADAL" clId="{8CA5A5DF-8943-4841-9EF3-B2D4D2A352C0}" dt="2022-10-29T14:34:43.181" v="115" actId="20577"/>
        <pc:sldMkLst>
          <pc:docMk/>
          <pc:sldMk cId="2533077611" sldId="280"/>
        </pc:sldMkLst>
        <pc:spChg chg="mod">
          <ac:chgData name="Haverhals, Bertine | Driestar educatief" userId="96acbf78-19f2-423a-bec7-2988965ac937" providerId="ADAL" clId="{8CA5A5DF-8943-4841-9EF3-B2D4D2A352C0}" dt="2022-10-29T14:34:27.669" v="101" actId="6549"/>
          <ac:spMkLst>
            <pc:docMk/>
            <pc:sldMk cId="2533077611" sldId="280"/>
            <ac:spMk id="2" creationId="{657D0D15-BB72-4581-BFE1-8BBB10EF8FB9}"/>
          </ac:spMkLst>
        </pc:spChg>
        <pc:picChg chg="mod">
          <ac:chgData name="Haverhals, Bertine | Driestar educatief" userId="96acbf78-19f2-423a-bec7-2988965ac937" providerId="ADAL" clId="{8CA5A5DF-8943-4841-9EF3-B2D4D2A352C0}" dt="2022-10-29T14:32:51.919" v="65" actId="1076"/>
          <ac:picMkLst>
            <pc:docMk/>
            <pc:sldMk cId="2533077611" sldId="280"/>
            <ac:picMk id="3" creationId="{0E601318-A54B-BDA1-0096-9FC59B69EA71}"/>
          </ac:picMkLst>
        </pc:picChg>
      </pc:sldChg>
      <pc:sldChg chg="modNotesTx">
        <pc:chgData name="Haverhals, Bertine | Driestar educatief" userId="96acbf78-19f2-423a-bec7-2988965ac937" providerId="ADAL" clId="{8CA5A5DF-8943-4841-9EF3-B2D4D2A352C0}" dt="2022-10-29T14:36:16" v="167" actId="20577"/>
        <pc:sldMkLst>
          <pc:docMk/>
          <pc:sldMk cId="3600427329" sldId="281"/>
        </pc:sldMkLst>
      </pc:sldChg>
      <pc:sldChg chg="modNotesTx">
        <pc:chgData name="Haverhals, Bertine | Driestar educatief" userId="96acbf78-19f2-423a-bec7-2988965ac937" providerId="ADAL" clId="{8CA5A5DF-8943-4841-9EF3-B2D4D2A352C0}" dt="2022-10-29T14:36:46.715" v="189" actId="20577"/>
        <pc:sldMkLst>
          <pc:docMk/>
          <pc:sldMk cId="909483130" sldId="282"/>
        </pc:sldMkLst>
      </pc:sldChg>
      <pc:sldChg chg="modNotesTx">
        <pc:chgData name="Haverhals, Bertine | Driestar educatief" userId="96acbf78-19f2-423a-bec7-2988965ac937" providerId="ADAL" clId="{8CA5A5DF-8943-4841-9EF3-B2D4D2A352C0}" dt="2022-10-29T14:37:33.739" v="228" actId="20577"/>
        <pc:sldMkLst>
          <pc:docMk/>
          <pc:sldMk cId="565076178" sldId="283"/>
        </pc:sldMkLst>
      </pc:sldChg>
      <pc:sldChg chg="modNotesTx">
        <pc:chgData name="Haverhals, Bertine | Driestar educatief" userId="96acbf78-19f2-423a-bec7-2988965ac937" providerId="ADAL" clId="{8CA5A5DF-8943-4841-9EF3-B2D4D2A352C0}" dt="2022-10-29T14:38:30.403" v="245" actId="20577"/>
        <pc:sldMkLst>
          <pc:docMk/>
          <pc:sldMk cId="2568264131" sldId="284"/>
        </pc:sldMkLst>
      </pc:sldChg>
      <pc:sldChg chg="modSp mod">
        <pc:chgData name="Haverhals, Bertine | Driestar educatief" userId="96acbf78-19f2-423a-bec7-2988965ac937" providerId="ADAL" clId="{8CA5A5DF-8943-4841-9EF3-B2D4D2A352C0}" dt="2022-10-29T15:23:51.184" v="472"/>
        <pc:sldMkLst>
          <pc:docMk/>
          <pc:sldMk cId="3354737121" sldId="286"/>
        </pc:sldMkLst>
        <pc:spChg chg="mod">
          <ac:chgData name="Haverhals, Bertine | Driestar educatief" userId="96acbf78-19f2-423a-bec7-2988965ac937" providerId="ADAL" clId="{8CA5A5DF-8943-4841-9EF3-B2D4D2A352C0}" dt="2022-10-29T15:23:51.184" v="472"/>
          <ac:spMkLst>
            <pc:docMk/>
            <pc:sldMk cId="3354737121" sldId="286"/>
            <ac:spMk id="7" creationId="{56012151-220C-498D-AFE7-38186E850311}"/>
          </ac:spMkLst>
        </pc:spChg>
      </pc:sldChg>
      <pc:sldChg chg="modNotesTx">
        <pc:chgData name="Haverhals, Bertine | Driestar educatief" userId="96acbf78-19f2-423a-bec7-2988965ac937" providerId="ADAL" clId="{8CA5A5DF-8943-4841-9EF3-B2D4D2A352C0}" dt="2022-10-29T14:42:01.098" v="329" actId="20577"/>
        <pc:sldMkLst>
          <pc:docMk/>
          <pc:sldMk cId="2776759699" sldId="287"/>
        </pc:sldMkLst>
      </pc:sldChg>
      <pc:sldChg chg="modNotesTx">
        <pc:chgData name="Haverhals, Bertine | Driestar educatief" userId="96acbf78-19f2-423a-bec7-2988965ac937" providerId="ADAL" clId="{8CA5A5DF-8943-4841-9EF3-B2D4D2A352C0}" dt="2022-10-29T14:42:37.108" v="368" actId="20577"/>
        <pc:sldMkLst>
          <pc:docMk/>
          <pc:sldMk cId="2059781790" sldId="288"/>
        </pc:sldMkLst>
      </pc:sldChg>
      <pc:sldChg chg="addSp delSp modSp mod">
        <pc:chgData name="Haverhals, Bertine | Driestar educatief" userId="96acbf78-19f2-423a-bec7-2988965ac937" providerId="ADAL" clId="{8CA5A5DF-8943-4841-9EF3-B2D4D2A352C0}" dt="2022-10-29T15:22:19.703" v="459" actId="1076"/>
        <pc:sldMkLst>
          <pc:docMk/>
          <pc:sldMk cId="2130778505" sldId="289"/>
        </pc:sldMkLst>
        <pc:spChg chg="mod">
          <ac:chgData name="Haverhals, Bertine | Driestar educatief" userId="96acbf78-19f2-423a-bec7-2988965ac937" providerId="ADAL" clId="{8CA5A5DF-8943-4841-9EF3-B2D4D2A352C0}" dt="2022-10-29T15:22:12.120" v="455" actId="6549"/>
          <ac:spMkLst>
            <pc:docMk/>
            <pc:sldMk cId="2130778505" sldId="289"/>
            <ac:spMk id="12" creationId="{9159D3E7-C818-C996-C39E-E2A5DE149E3D}"/>
          </ac:spMkLst>
        </pc:spChg>
        <pc:graphicFrameChg chg="add del mod">
          <ac:chgData name="Haverhals, Bertine | Driestar educatief" userId="96acbf78-19f2-423a-bec7-2988965ac937" providerId="ADAL" clId="{8CA5A5DF-8943-4841-9EF3-B2D4D2A352C0}" dt="2022-10-29T14:34:07.189" v="98"/>
          <ac:graphicFrameMkLst>
            <pc:docMk/>
            <pc:sldMk cId="2130778505" sldId="289"/>
            <ac:graphicFrameMk id="2" creationId="{94E62E1B-B739-857C-07F9-B019473608A1}"/>
          </ac:graphicFrameMkLst>
        </pc:graphicFrameChg>
        <pc:picChg chg="del">
          <ac:chgData name="Haverhals, Bertine | Driestar educatief" userId="96acbf78-19f2-423a-bec7-2988965ac937" providerId="ADAL" clId="{8CA5A5DF-8943-4841-9EF3-B2D4D2A352C0}" dt="2022-10-29T15:22:10.025" v="453" actId="478"/>
          <ac:picMkLst>
            <pc:docMk/>
            <pc:sldMk cId="2130778505" sldId="289"/>
            <ac:picMk id="3" creationId="{B2B60A8C-65FE-A91E-866A-378DA2B4B25E}"/>
          </ac:picMkLst>
        </pc:picChg>
        <pc:picChg chg="add mod">
          <ac:chgData name="Haverhals, Bertine | Driestar educatief" userId="96acbf78-19f2-423a-bec7-2988965ac937" providerId="ADAL" clId="{8CA5A5DF-8943-4841-9EF3-B2D4D2A352C0}" dt="2022-10-29T15:22:19.703" v="459" actId="1076"/>
          <ac:picMkLst>
            <pc:docMk/>
            <pc:sldMk cId="2130778505" sldId="289"/>
            <ac:picMk id="4" creationId="{E5D6332F-F65F-9D2F-9D07-A68B05A9E3FA}"/>
          </ac:picMkLst>
        </pc:picChg>
      </pc:sldChg>
      <pc:sldChg chg="modSp mod">
        <pc:chgData name="Haverhals, Bertine | Driestar educatief" userId="96acbf78-19f2-423a-bec7-2988965ac937" providerId="ADAL" clId="{8CA5A5DF-8943-4841-9EF3-B2D4D2A352C0}" dt="2022-10-29T15:23:37.528" v="471" actId="20577"/>
        <pc:sldMkLst>
          <pc:docMk/>
          <pc:sldMk cId="196172142" sldId="290"/>
        </pc:sldMkLst>
        <pc:spChg chg="mod">
          <ac:chgData name="Haverhals, Bertine | Driestar educatief" userId="96acbf78-19f2-423a-bec7-2988965ac937" providerId="ADAL" clId="{8CA5A5DF-8943-4841-9EF3-B2D4D2A352C0}" dt="2022-10-29T15:23:37.528" v="471" actId="20577"/>
          <ac:spMkLst>
            <pc:docMk/>
            <pc:sldMk cId="196172142" sldId="290"/>
            <ac:spMk id="7" creationId="{56012151-220C-498D-AFE7-38186E850311}"/>
          </ac:spMkLst>
        </pc:spChg>
      </pc:sldChg>
      <pc:sldChg chg="addSp delSp modSp mod">
        <pc:chgData name="Haverhals, Bertine | Driestar educatief" userId="96acbf78-19f2-423a-bec7-2988965ac937" providerId="ADAL" clId="{8CA5A5DF-8943-4841-9EF3-B2D4D2A352C0}" dt="2022-10-29T15:26:43.085" v="558" actId="255"/>
        <pc:sldMkLst>
          <pc:docMk/>
          <pc:sldMk cId="2006918721" sldId="291"/>
        </pc:sldMkLst>
        <pc:spChg chg="add del mod">
          <ac:chgData name="Haverhals, Bertine | Driestar educatief" userId="96acbf78-19f2-423a-bec7-2988965ac937" providerId="ADAL" clId="{8CA5A5DF-8943-4841-9EF3-B2D4D2A352C0}" dt="2022-10-29T15:25:23.109" v="491" actId="47"/>
          <ac:spMkLst>
            <pc:docMk/>
            <pc:sldMk cId="2006918721" sldId="291"/>
            <ac:spMk id="4" creationId="{86A77797-CA93-774E-0043-3E6F1DB101A0}"/>
          </ac:spMkLst>
        </pc:spChg>
        <pc:spChg chg="add mod">
          <ac:chgData name="Haverhals, Bertine | Driestar educatief" userId="96acbf78-19f2-423a-bec7-2988965ac937" providerId="ADAL" clId="{8CA5A5DF-8943-4841-9EF3-B2D4D2A352C0}" dt="2022-10-29T15:25:57.147" v="510" actId="1035"/>
          <ac:spMkLst>
            <pc:docMk/>
            <pc:sldMk cId="2006918721" sldId="291"/>
            <ac:spMk id="5" creationId="{CF57FBC7-757A-85F5-525D-6CC792B1C842}"/>
          </ac:spMkLst>
        </pc:spChg>
        <pc:spChg chg="add mod">
          <ac:chgData name="Haverhals, Bertine | Driestar educatief" userId="96acbf78-19f2-423a-bec7-2988965ac937" providerId="ADAL" clId="{8CA5A5DF-8943-4841-9EF3-B2D4D2A352C0}" dt="2022-10-29T15:26:43.085" v="558" actId="255"/>
          <ac:spMkLst>
            <pc:docMk/>
            <pc:sldMk cId="2006918721" sldId="291"/>
            <ac:spMk id="8" creationId="{8A47EEA2-F107-1078-6EE5-ABD93B1F18EA}"/>
          </ac:spMkLst>
        </pc:spChg>
        <pc:spChg chg="del mod">
          <ac:chgData name="Haverhals, Bertine | Driestar educatief" userId="96acbf78-19f2-423a-bec7-2988965ac937" providerId="ADAL" clId="{8CA5A5DF-8943-4841-9EF3-B2D4D2A352C0}" dt="2022-10-29T15:23:02.793" v="467" actId="478"/>
          <ac:spMkLst>
            <pc:docMk/>
            <pc:sldMk cId="2006918721" sldId="291"/>
            <ac:spMk id="12" creationId="{8248C1FB-D6AC-F782-9750-6D96611729ED}"/>
          </ac:spMkLst>
        </pc:spChg>
        <pc:graphicFrameChg chg="add del mod">
          <ac:chgData name="Haverhals, Bertine | Driestar educatief" userId="96acbf78-19f2-423a-bec7-2988965ac937" providerId="ADAL" clId="{8CA5A5DF-8943-4841-9EF3-B2D4D2A352C0}" dt="2022-10-29T15:25:24.859" v="492" actId="478"/>
          <ac:graphicFrameMkLst>
            <pc:docMk/>
            <pc:sldMk cId="2006918721" sldId="291"/>
            <ac:graphicFrameMk id="6" creationId="{DA7C4A56-5196-879B-4CE0-CC492D9F7513}"/>
          </ac:graphicFrameMkLst>
        </pc:graphicFrameChg>
        <pc:graphicFrameChg chg="add del mod">
          <ac:chgData name="Haverhals, Bertine | Driestar educatief" userId="96acbf78-19f2-423a-bec7-2988965ac937" providerId="ADAL" clId="{8CA5A5DF-8943-4841-9EF3-B2D4D2A352C0}" dt="2022-10-29T15:25:20.829" v="489"/>
          <ac:graphicFrameMkLst>
            <pc:docMk/>
            <pc:sldMk cId="2006918721" sldId="291"/>
            <ac:graphicFrameMk id="7" creationId="{7DD8D9AE-4EEA-D669-C8D3-2D5C1BCEE984}"/>
          </ac:graphicFrameMkLst>
        </pc:graphicFrameChg>
        <pc:graphicFrameChg chg="add del mod">
          <ac:chgData name="Haverhals, Bertine | Driestar educatief" userId="96acbf78-19f2-423a-bec7-2988965ac937" providerId="ADAL" clId="{8CA5A5DF-8943-4841-9EF3-B2D4D2A352C0}" dt="2022-10-29T15:26:07.862" v="514"/>
          <ac:graphicFrameMkLst>
            <pc:docMk/>
            <pc:sldMk cId="2006918721" sldId="291"/>
            <ac:graphicFrameMk id="9" creationId="{4D9B1936-07AD-9AFD-F82F-55A9FD22A14D}"/>
          </ac:graphicFrameMkLst>
        </pc:graphicFrameChg>
        <pc:picChg chg="add mod">
          <ac:chgData name="Haverhals, Bertine | Driestar educatief" userId="96acbf78-19f2-423a-bec7-2988965ac937" providerId="ADAL" clId="{8CA5A5DF-8943-4841-9EF3-B2D4D2A352C0}" dt="2022-10-29T15:24:30.785" v="473" actId="14100"/>
          <ac:picMkLst>
            <pc:docMk/>
            <pc:sldMk cId="2006918721" sldId="291"/>
            <ac:picMk id="3" creationId="{22275E5D-735A-8800-0219-F879906C8366}"/>
          </ac:picMkLst>
        </pc:picChg>
        <pc:picChg chg="del">
          <ac:chgData name="Haverhals, Bertine | Driestar educatief" userId="96acbf78-19f2-423a-bec7-2988965ac937" providerId="ADAL" clId="{8CA5A5DF-8943-4841-9EF3-B2D4D2A352C0}" dt="2022-10-29T15:22:45.809" v="460" actId="478"/>
          <ac:picMkLst>
            <pc:docMk/>
            <pc:sldMk cId="2006918721" sldId="291"/>
            <ac:picMk id="16" creationId="{A92A1BDB-FCAC-D730-810F-84E38F2A41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2E54F-DD2B-7B42-BBC8-AC4CFBE2854A}" type="datetimeFigureOut">
              <a:rPr lang="nl-NL" smtClean="0"/>
              <a:t>29-10-2022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rtl="0">
              <a:spcBef>
                <a:spcPts val="0"/>
              </a:spcBef>
              <a:buSzPct val="25000"/>
              <a:buNone/>
            </a:pPr>
            <a:r>
              <a:rPr lang="nl-NL" sz="1200" b="0" i="0" u="none" strike="noStrike" cap="none" dirty="0">
                <a:solidFill>
                  <a:schemeClr val="dk1"/>
                </a:solidFill>
                <a:latin typeface="Calibri"/>
                <a:ea typeface="Calibri"/>
                <a:cs typeface="Calibri"/>
                <a:sym typeface="Calibri"/>
              </a:rPr>
              <a:t>Deze presentatie is bedoeld als</a:t>
            </a:r>
            <a:r>
              <a:rPr lang="nl-NL" sz="1200" b="0" i="0" u="none" strike="noStrike" cap="none" baseline="0" dirty="0">
                <a:solidFill>
                  <a:schemeClr val="dk1"/>
                </a:solidFill>
                <a:latin typeface="Calibri"/>
                <a:ea typeface="Calibri"/>
                <a:cs typeface="Calibri"/>
                <a:sym typeface="Calibri"/>
              </a:rPr>
              <a:t> instructie bij het laten invullen van de </a:t>
            </a:r>
            <a:r>
              <a:rPr lang="nl-NL" sz="1200" b="0" i="0" u="none" strike="noStrike" cap="none" baseline="0" dirty="0" err="1">
                <a:solidFill>
                  <a:schemeClr val="dk1"/>
                </a:solidFill>
                <a:latin typeface="Calibri"/>
                <a:ea typeface="Calibri"/>
                <a:cs typeface="Calibri"/>
                <a:sym typeface="Calibri"/>
              </a:rPr>
              <a:t>leerlingvragenlijst</a:t>
            </a:r>
            <a:r>
              <a:rPr lang="nl-NL" sz="1200" b="0" i="0" u="none" strike="noStrike" cap="none" baseline="0" dirty="0">
                <a:solidFill>
                  <a:schemeClr val="dk1"/>
                </a:solidFill>
                <a:latin typeface="Calibri"/>
                <a:ea typeface="Calibri"/>
                <a:cs typeface="Calibri"/>
                <a:sym typeface="Calibri"/>
              </a:rPr>
              <a:t> Zien! Leerjaar 1-16 die binnen </a:t>
            </a:r>
            <a:r>
              <a:rPr lang="nl-NL" sz="1200" b="0" i="0" u="none" strike="noStrike" cap="none" baseline="0">
                <a:solidFill>
                  <a:schemeClr val="dk1"/>
                </a:solidFill>
                <a:latin typeface="Calibri"/>
                <a:ea typeface="Calibri"/>
                <a:cs typeface="Calibri"/>
                <a:sym typeface="Calibri"/>
              </a:rPr>
              <a:t>het bao/sbo/so wordt </a:t>
            </a:r>
            <a:r>
              <a:rPr lang="nl-NL" sz="1200" b="0" i="0" u="none" strike="noStrike" cap="none" baseline="0" dirty="0">
                <a:solidFill>
                  <a:schemeClr val="dk1"/>
                </a:solidFill>
                <a:latin typeface="Calibri"/>
                <a:ea typeface="Calibri"/>
                <a:cs typeface="Calibri"/>
                <a:sym typeface="Calibri"/>
              </a:rPr>
              <a:t>gebruikt. De foto’s zijn te gebruiken om de leerlingen op weg te helpen bij het invullen: je introduceert het thema van de vragen van de betreffende pagina op het formulier. Ook kunnen de foto’s worden gebruikt wanneer je op een later moment met een leerling door wilt praten over een stelling of stellingen.</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Maak als school een keus wie de vragenlijst gaat laten invullen. </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Sommige scholen kiezen voor de eigen leerkracht of onderwijsassistent.</a:t>
            </a: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Een aanrader is ook om het de veiligheidscoördinator van de school te laten doen.</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De leerlingen horen te weten wie de persoon is, zodat ze laagdrempelig contact kunnen zoeken als er zaken zijn die ze willen bespreken. Door die persoon het invullen van de vragenlijst te laten begeleiden, koppelen leerlingen de persoon nog eerder aan het thema. Bovendien voelen de leerlingen zich mogelijk nog vrijer om eerlijk in te vullen wat ze vinden en voelen. </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Kijk goed naar het moment waarop je de vragenlijst gaat laten invullen. Doe het bij voorkeur niet als er de afgelopen 24 uur iets is voorgevallen wat emotionele impact heeft (gehad) op de leerlingen. Je kunt dan beter het invullen even uitstellen, omdat leerlingen moeilijker van een afstandje kunnen kijken naar hoe ze functioneren en hoe ze dingen ervaren over een langere periode. </a:t>
            </a:r>
            <a:endParaRPr lang="nl-NL" sz="1200" b="0" i="0" u="none" strike="noStrike" cap="none" dirty="0">
              <a:solidFill>
                <a:schemeClr val="dk1"/>
              </a:solidFill>
              <a:latin typeface="Calibri"/>
              <a:ea typeface="Calibri"/>
              <a:cs typeface="Calibri"/>
              <a:sym typeface="Calibri"/>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a:t>
            </a:fld>
            <a:endParaRPr lang="nl-NL"/>
          </a:p>
        </p:txBody>
      </p:sp>
    </p:spTree>
    <p:extLst>
      <p:ext uri="{BB962C8B-B14F-4D97-AF65-F5344CB8AC3E}">
        <p14:creationId xmlns:p14="http://schemas.microsoft.com/office/powerpoint/2010/main" val="35441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Welbevinden </a:t>
            </a:r>
            <a:endParaRPr lang="nl-NL" sz="1200" dirty="0"/>
          </a:p>
          <a:p>
            <a:r>
              <a:rPr lang="nl-NL" sz="1200" dirty="0"/>
              <a:t>In de klas doe je veel met de juf of meester. Hoe vind je dat? </a:t>
            </a:r>
          </a:p>
          <a:p>
            <a:endParaRPr lang="nl-NL" sz="1200" dirty="0"/>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Ik heb goed contact met mijn juf of meester.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6.Mijn juf of meester snapt wat ik leuk vind en wat ik moeilijk vind.</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7. Ik ben blij dat ik bij mijn juf of meester in de klas zit.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8. Ik voel me fijn bij mijn juf of meester.</a:t>
            </a:r>
          </a:p>
          <a:p>
            <a:pPr marL="0" lvl="0" indent="0">
              <a:lnSpc>
                <a:spcPct val="115000"/>
              </a:lnSpc>
              <a:buFont typeface="+mj-lt"/>
              <a:buNone/>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10</a:t>
            </a:fld>
            <a:endParaRPr lang="nl-NL"/>
          </a:p>
        </p:txBody>
      </p:sp>
    </p:spTree>
    <p:extLst>
      <p:ext uri="{BB962C8B-B14F-4D97-AF65-F5344CB8AC3E}">
        <p14:creationId xmlns:p14="http://schemas.microsoft.com/office/powerpoint/2010/main" val="419593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Betrokkenheid-volharding</a:t>
            </a:r>
          </a:p>
          <a:p>
            <a:endParaRPr lang="nl-NL" sz="1200" b="1" dirty="0"/>
          </a:p>
          <a:p>
            <a:r>
              <a:rPr lang="nl-NL" sz="1200" dirty="0"/>
              <a:t>Stop jij weleens even met je werk? Wat doe je dan? Ga je dan een rondje lopen? Of kijk je even naar buiten? En wat doe je als iets niet lukt?...</a:t>
            </a:r>
          </a:p>
          <a:p>
            <a:endParaRPr lang="nl-NL" sz="1200" dirty="0"/>
          </a:p>
          <a:p>
            <a:r>
              <a:rPr lang="nl-NL" sz="1200"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9. Als mijn juf of meester iets uitlegt, let ik op.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10. Als ik met mijn werk bezig ben, houd ik mijn aandacht erbij.</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11. Als ik een opdracht moet doen, werk ik een tijd lang achter elkaar door.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12. Als me iets niet gelijk lukt, blijf ik het proberen. </a:t>
            </a:r>
          </a:p>
          <a:p>
            <a:endParaRPr lang="nl-NL" sz="1200" dirty="0"/>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 – competentiebeleving</a:t>
            </a:r>
            <a:endParaRPr lang="nl-NL" sz="1200" b="1" dirty="0"/>
          </a:p>
          <a:p>
            <a:endParaRPr lang="nl-NL" sz="1200" dirty="0"/>
          </a:p>
          <a:p>
            <a:r>
              <a:rPr lang="nl-NL" sz="1200" dirty="0"/>
              <a:t>Op school doe je moeilijke en makkelijke dingen. Vertel eens wat je makkelijk vindt. En wat vind je moeilijk? </a:t>
            </a:r>
          </a:p>
          <a:p>
            <a:r>
              <a:rPr lang="nl-NL" sz="1200" i="1" dirty="0"/>
              <a:t>(Zorg dat helder is wat moeilijke dingen zijn: zaken die aangeboden zijn in de groep, maar waar de leerling meer zijn best voor moet doen).</a:t>
            </a:r>
          </a:p>
          <a:p>
            <a:endParaRPr lang="nl-NL" sz="1200" i="1" dirty="0"/>
          </a:p>
          <a:p>
            <a:r>
              <a:rPr lang="nl-NL" sz="1200" i="1"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13. Ik vind dat ik moeilijke dingen goed aanpak.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14. Mij lukt het om moeilijke dingen goed te doen.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15. De dingen die ik doe op school, kan ik ook.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16. Ik vind dat ik goed ben in wat ik doe.</a:t>
            </a:r>
          </a:p>
          <a:p>
            <a:endParaRPr lang="nl-NL" sz="1200"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12</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Relatie andere kinderen</a:t>
            </a:r>
            <a:endParaRPr lang="nl-NL" sz="1200" b="1" dirty="0"/>
          </a:p>
          <a:p>
            <a:r>
              <a:rPr lang="nl-NL" sz="1200" dirty="0"/>
              <a:t>Hoe gaat het als jij samen met iemand anders uit je klas aan een opdracht of werkstuk werkt? Heb je plezier met anderen?</a:t>
            </a:r>
          </a:p>
          <a:p>
            <a:endParaRPr lang="nl-NL" sz="1200" dirty="0"/>
          </a:p>
          <a:p>
            <a:r>
              <a:rPr lang="nl-NL" sz="1200"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17. Ik doe dingen samen met andere kinderen.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18. Ik heb vriendjes en vriendinnetjes.</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19. Ik voel dat andere kinderen mij aardig vinden.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20. Ik vind dat ik genoeg vriendjes en vriendinnetjes heb.</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13</a:t>
            </a:fld>
            <a:endParaRPr lang="nl-NL"/>
          </a:p>
        </p:txBody>
      </p:sp>
    </p:spTree>
    <p:extLst>
      <p:ext uri="{BB962C8B-B14F-4D97-AF65-F5344CB8AC3E}">
        <p14:creationId xmlns:p14="http://schemas.microsoft.com/office/powerpoint/2010/main" val="319056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Autonomie(beleving)</a:t>
            </a:r>
            <a:endParaRPr lang="nl-NL" sz="1200" b="1" dirty="0"/>
          </a:p>
          <a:p>
            <a:endParaRPr lang="nl-NL" sz="1200" dirty="0"/>
          </a:p>
          <a:p>
            <a:r>
              <a:rPr lang="nl-NL" sz="1200" dirty="0"/>
              <a:t>Vaak vertelt de juf/meester wat je gaat doen op school. Je mag ook weleens zelf kiezen. Hoe gaat dat bij jou in de klas?</a:t>
            </a:r>
          </a:p>
          <a:p>
            <a:endParaRPr lang="nl-NL" sz="1200" dirty="0"/>
          </a:p>
          <a:p>
            <a:r>
              <a:rPr lang="nl-NL" sz="1200"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21. Ik mag doen wat ik zelf fijn en interessant vind.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22. Ik mag de dingen doen zoals ik ze wil doen.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23. Ik vind dat ik kan doen wat ik zelf fijn vind.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24. Wat ik graag wil, gebeurt ook.</a:t>
            </a:r>
          </a:p>
          <a:p>
            <a:endParaRPr lang="nl-NL" dirty="0"/>
          </a:p>
          <a:p>
            <a:r>
              <a:rPr lang="nl-NL" sz="1800" dirty="0">
                <a:effectLst/>
                <a:latin typeface="Calibri" panose="020F0502020204030204" pitchFamily="34" charset="0"/>
                <a:ea typeface="Calibri" panose="020F0502020204030204" pitchFamily="34" charset="0"/>
                <a:cs typeface="Arial" panose="020B0604020202020204" pitchFamily="34" charset="0"/>
              </a:rPr>
              <a:t>Bijvoorbeeld dat je bij handvaardigheid zelf mag weten hoe je iets gaat maken, of dat je bij het buiten spelen mag kiezen wat je gaat doen.</a:t>
            </a:r>
            <a:endParaRPr lang="nl-NL" b="1"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14</a:t>
            </a:fld>
            <a:endParaRPr lang="nl-NL"/>
          </a:p>
        </p:txBody>
      </p:sp>
    </p:spTree>
    <p:extLst>
      <p:ext uri="{BB962C8B-B14F-4D97-AF65-F5344CB8AC3E}">
        <p14:creationId xmlns:p14="http://schemas.microsoft.com/office/powerpoint/2010/main" val="248297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Pesten (pestbeleving/pestgedrag)</a:t>
            </a:r>
            <a:endParaRPr lang="nl-NL" sz="1200" b="1" dirty="0"/>
          </a:p>
          <a:p>
            <a:r>
              <a:rPr lang="nl-NL" sz="1200" dirty="0"/>
              <a:t>Soms gebeurt het weleens dat iemand niet mee mag doen met anderen. Of dat anderen vervelende dingen vertellen over iemand. Of dat iemand een ander pijn doet.  Gebeurt zoiets bij jou ook weleens? En wat doe jij dan?</a:t>
            </a:r>
          </a:p>
          <a:p>
            <a:endParaRPr lang="nl-NL" sz="1200" dirty="0"/>
          </a:p>
          <a:p>
            <a:r>
              <a:rPr lang="nl-NL" sz="1200" b="1" dirty="0">
                <a:effectLst/>
                <a:latin typeface="+mn-lt"/>
                <a:ea typeface="+mn-ea"/>
                <a:cs typeface="+mn-cs"/>
                <a:sym typeface="Helvetica Neue"/>
              </a:rPr>
              <a:t>Pestbeleving</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25. Andere kinderen doen mij pijn.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26. Andere kinderen schelden mij uit.</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27. Andere kinderen sluiten mij buiten. (</a:t>
            </a:r>
            <a:r>
              <a:rPr lang="nl-NL"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Bijvoorbeeld dat je niet mee mag doen als de andere kinderen iets gaan doen.)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28. Andere kinderen lachen mij uit.</a:t>
            </a:r>
          </a:p>
          <a:p>
            <a:r>
              <a:rPr lang="nl-NL" sz="1200" dirty="0">
                <a:effectLst/>
                <a:latin typeface="+mn-lt"/>
                <a:ea typeface="+mn-ea"/>
                <a:cs typeface="+mn-cs"/>
                <a:sym typeface="Helvetica Neue"/>
              </a:rPr>
              <a:t> </a:t>
            </a:r>
          </a:p>
          <a:p>
            <a:r>
              <a:rPr lang="nl-NL" sz="1200" b="1" dirty="0">
                <a:effectLst/>
                <a:latin typeface="+mn-lt"/>
                <a:ea typeface="+mn-ea"/>
                <a:cs typeface="+mn-cs"/>
                <a:sym typeface="Helvetica Neue"/>
              </a:rPr>
              <a:t>Pestgedrag</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29. Ik doe sommige kinderen pijn.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30. Ik scheld sommige kinderen uit.</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31. Ik sluit sommige kinderen buiten.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32. Ik lach sommige kinderen uit.</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416024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Voel</a:t>
            </a:r>
            <a:r>
              <a:rPr lang="nl-NL" sz="1200" kern="1200" baseline="0" dirty="0">
                <a:solidFill>
                  <a:schemeClr val="tx1"/>
                </a:solidFill>
                <a:effectLst/>
                <a:latin typeface="+mn-lt"/>
                <a:ea typeface="+mn-ea"/>
                <a:cs typeface="+mn-cs"/>
              </a:rPr>
              <a:t> jij je veilig op school, in de klas, op het plein? </a:t>
            </a:r>
          </a:p>
          <a:p>
            <a:r>
              <a:rPr lang="nl-NL" sz="1200" kern="1200" baseline="0" dirty="0">
                <a:solidFill>
                  <a:schemeClr val="tx1"/>
                </a:solidFill>
                <a:effectLst/>
                <a:latin typeface="+mn-lt"/>
                <a:ea typeface="+mn-ea"/>
                <a:cs typeface="+mn-cs"/>
              </a:rPr>
              <a:t>Hoor je erbij in de groep? </a:t>
            </a:r>
            <a:endParaRPr lang="nl-NL" sz="1200"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stellingen bij deze categorie zijn:</a:t>
            </a: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33. Ik voel me veilig op school.</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34. Ik voel me veilig in mijn klas.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35. Ik voel me veilig op het plein.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36. Ik hoor erbij in de groep.</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16</a:t>
            </a:fld>
            <a:endParaRPr lang="nl-NL"/>
          </a:p>
        </p:txBody>
      </p:sp>
    </p:spTree>
    <p:extLst>
      <p:ext uri="{BB962C8B-B14F-4D97-AF65-F5344CB8AC3E}">
        <p14:creationId xmlns:p14="http://schemas.microsoft.com/office/powerpoint/2010/main" val="396169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nemen -</a:t>
            </a:r>
            <a:r>
              <a:rPr lang="nl-NL" sz="1200" b="1" baseline="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Sociale Autonomie</a:t>
            </a:r>
            <a:endParaRPr lang="nl-NL" sz="1200" b="1" dirty="0"/>
          </a:p>
          <a:p>
            <a:pPr defTabSz="875172">
              <a:defRPr/>
            </a:pPr>
            <a:endParaRPr lang="nl-NL" sz="1200" dirty="0"/>
          </a:p>
          <a:p>
            <a:pPr defTabSz="875172">
              <a:defRPr/>
            </a:pPr>
            <a:r>
              <a:rPr lang="nl-NL" sz="1200" dirty="0"/>
              <a:t>In de klas doe je leuke dingen maar ook dingen die je minder leuk vindt. Zeg jij het als je iets wel of niet leuk vindt? En als je mag kiezen tussen twee opdrachten kies je dan wat jíj leuk vindt om te doen?  </a:t>
            </a:r>
          </a:p>
          <a:p>
            <a:pPr defTabSz="875172">
              <a:defRPr/>
            </a:pPr>
            <a:endParaRPr lang="nl-NL" sz="1200" dirty="0"/>
          </a:p>
          <a:p>
            <a:pPr defTabSz="875172">
              <a:defRPr/>
            </a:pPr>
            <a:r>
              <a:rPr lang="nl-NL" sz="1200" dirty="0"/>
              <a:t>Stellingen:</a:t>
            </a: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37. Ik zeg wat ik ergens van vind. (Bijvoorbeeld als je zegt ‘dat is leuk’ of ‘dit is niet eerlijk’.)</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38. Ik zeg het als ik iets wel of niet wil. (Bijvoorbeeld als een ander een idee heeft of iets gaat doen waar jij mee te maken hebt.)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39. Ik kom voor mezelf op. (Bijvoorbeeld als je duidelijk laat merken dat je het niet fijn vindt wat iemand doet.)</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40. Ik kies wat ik zelf wil. (Bijvoorbeeld als je moet kiezen uit meerdere opdrachten, dan kies je wat je zelf leuk vindt en let je niet op wat anderen kiezen.)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41. Ik regel mijn eigen zaken. (Bijvoorbeeld als er iets aan de hand is, bedenk ik eerst zelf een oplossing en vraag ik dat niet meteen aan iemand anders.)</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375166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nemen- Sociaal Initiatief</a:t>
            </a:r>
            <a:endParaRPr lang="nl-NL" sz="1200" b="1" dirty="0"/>
          </a:p>
          <a:p>
            <a:endParaRPr lang="nl-NL" sz="1200" dirty="0"/>
          </a:p>
          <a:p>
            <a:r>
              <a:rPr lang="nl-NL" sz="1200" dirty="0"/>
              <a:t>Een paar anderen uit jouw klas zijn een spel aan het doen (bijv. voetballen). Je wilt graag meedoen. Wat doe jij dan?</a:t>
            </a:r>
          </a:p>
          <a:p>
            <a:r>
              <a:rPr lang="nl-NL" sz="1200" dirty="0"/>
              <a:t>Sommigen vertellen en vragen veel aan anderen in de klas of aan de juf of meester. Doe jij dat ook?</a:t>
            </a:r>
          </a:p>
          <a:p>
            <a:endParaRPr lang="nl-NL" sz="1200" dirty="0"/>
          </a:p>
          <a:p>
            <a:r>
              <a:rPr lang="nl-NL" sz="1200"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42. Ik vraag of ik mee mag doen. (Bijvoorbeeld als je alleen bent en je ziet andere kinderen spelen.)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43. Ik vraag of een ander met mij wil spelen. (Bijvoorbeeld als je aan het spelen bent en een ander kind doet iets alleen.)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44. Ik stel uit mezelf vragen aan een ander. (Bijvoorbeeld in de klas of op het plein ga je naar iemand toe om een vraag te stellen.)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45. Ik begin een praatje met iemand anders. (Bijvoorbeeld als je bij andere kinderen komt die niet zelf tegen je gaan praten.)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geven – Sociale Flexibiliteit</a:t>
            </a:r>
            <a:endParaRPr lang="nl-NL" sz="1200" b="1" dirty="0"/>
          </a:p>
          <a:p>
            <a:r>
              <a:rPr lang="nl-NL" sz="1200" dirty="0"/>
              <a:t>Jullie moeten met elkaar de klas opruimen na het knutselen. Jij wilt hetzelfde klusje doen als je klasgenoot. Daarom worden jullie een beetje boos op elkaar. Wat doe jij dan?</a:t>
            </a:r>
          </a:p>
          <a:p>
            <a:r>
              <a:rPr lang="nl-NL" sz="1200" dirty="0"/>
              <a:t> En wat doe je als iemand een plan heeft? Luister je daarnaar?</a:t>
            </a:r>
          </a:p>
          <a:p>
            <a:endParaRPr lang="nl-NL" sz="1200" dirty="0"/>
          </a:p>
          <a:p>
            <a:r>
              <a:rPr lang="nl-NL" sz="1200"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46. k pas mijn eigen idee aan, als een ander een goed idee heeft. (Bijvoorbeeld als je samen werkt of speelt.)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47. Ik ga overleggen, als een ander iets anders wil dan ik. (Bijvoorbeeld als je aan het samenspelen bent en je wilt allebei iets anders gaan doen.)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48. Ik denk ook aan wat de ander wil, als we moeten kiezen. (Bijvoorbeeld als je samen werkt of speelt.)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49. Ik verander mijn idee als een ander dat graag wil. (Bijvoorbeeld als een ander het heel belangrijk vindt dat iets gebeurt zoals hij of zij dat wil.)</a:t>
            </a:r>
          </a:p>
          <a:p>
            <a:pPr lvl="0"/>
            <a:endParaRPr lang="nl-NL" sz="1200" dirty="0">
              <a:effectLst/>
              <a:latin typeface="+mn-lt"/>
              <a:ea typeface="+mn-ea"/>
              <a:cs typeface="+mn-cs"/>
              <a:sym typeface="Helvetica Neue"/>
            </a:endParaRPr>
          </a:p>
          <a:p>
            <a:r>
              <a:rPr lang="nl-NL" sz="1200" dirty="0"/>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19</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Waarom zo’n vragenlijst?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goed aan de leerlingen uit waarom ze deze vragenlijst invullen en wat de bedoeling is. Dat is erg belangrijk om ervoor te zorgen dat de leerling zich veilig voelt en de vragenlijst eerlijk invult.</a:t>
            </a:r>
          </a:p>
          <a:p>
            <a:r>
              <a:rPr lang="nl-NL" sz="1200" kern="1200" dirty="0">
                <a:solidFill>
                  <a:schemeClr val="tx1"/>
                </a:solidFill>
                <a:effectLst/>
                <a:latin typeface="+mn-lt"/>
                <a:ea typeface="+mn-ea"/>
                <a:cs typeface="+mn-cs"/>
              </a:rPr>
              <a:t>Wees transparant over jouw bedoeling met de vragenlijst. De lijst is ontworpen om gestandaardiseerd leerlingen te bevragen over hun beleving. Hierdoor is het mogelijk om het perspectief van de leerling te plaatsen naast de observatie van de leerkracht (Zien! observatielijst). Wat helpt om af te stemmen op hun behoeften, wat nodig is om te leren en om te bevorderen dat de leerlingen het fijn hebben op school.</a:t>
            </a:r>
          </a:p>
          <a:p>
            <a:r>
              <a:rPr lang="nl-NL" sz="1200" kern="1200" dirty="0">
                <a:solidFill>
                  <a:schemeClr val="tx1"/>
                </a:solidFill>
                <a:effectLst/>
                <a:latin typeface="+mn-lt"/>
                <a:ea typeface="+mn-ea"/>
                <a:cs typeface="+mn-cs"/>
              </a:rPr>
              <a:t>Wanneer het je bedoeling is de uitslag met hen te bespreken, kun je dat aangeven. Ze weten dan dat je er op terug komt. </a:t>
            </a:r>
          </a:p>
          <a:p>
            <a:r>
              <a:rPr lang="nl-NL" sz="1200" kern="1200" dirty="0">
                <a:solidFill>
                  <a:schemeClr val="tx1"/>
                </a:solidFill>
                <a:effectLst/>
                <a:latin typeface="+mn-lt"/>
                <a:ea typeface="+mn-ea"/>
                <a:cs typeface="+mn-cs"/>
              </a:rPr>
              <a:t>Wanneer de school er voor kiest om ook met ouders de uitslag te bespreken adviseren we om (oudere) kinderen hierover te informeren.  </a:t>
            </a:r>
          </a:p>
          <a:p>
            <a:r>
              <a:rPr lang="nl-NL" sz="1200" kern="1200" dirty="0">
                <a:solidFill>
                  <a:schemeClr val="tx1"/>
                </a:solidFill>
                <a:effectLst/>
                <a:latin typeface="+mn-lt"/>
                <a:ea typeface="+mn-ea"/>
                <a:cs typeface="+mn-cs"/>
              </a:rPr>
              <a:t>Voorkom dat je het invullen zo beïnvloedt dat leerlingen sociaal wenselijke antwoorden geven. Maak het niet spannend door het te gewichtig te maken.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“Ik ben heel benieuwd hoe jullie over jezelf denken. Daar is deze vragenlijst voor. Het gaat dus over jezelf, er is daarom geen goed of fout antwoord. Je vult in wat jij denkt, voelt of doet. Daarom is het belangrijk dat je de vragenlijst eerlijk invult, ook als je denkt dat het niet zo’n leuk antwoord is. Alle antwoorden kunnen, als het maar is wat jij denkt, voelt of doet. Je krijgt er ook geen cijfer voor. De antwoorden ga ik gebruiken om je beter te kunnen begrijpen en om je te kunnen helpen als dat nodig is.”</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a:t>
            </a:fld>
            <a:endParaRPr lang="nl-NL"/>
          </a:p>
        </p:txBody>
      </p:sp>
    </p:spTree>
    <p:extLst>
      <p:ext uri="{BB962C8B-B14F-4D97-AF65-F5344CB8AC3E}">
        <p14:creationId xmlns:p14="http://schemas.microsoft.com/office/powerpoint/2010/main" val="29238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Impulsbeheersing</a:t>
            </a:r>
            <a:endParaRPr lang="nl-NL" sz="1200" b="1" dirty="0"/>
          </a:p>
          <a:p>
            <a:pPr defTabSz="875172">
              <a:defRPr/>
            </a:pPr>
            <a:r>
              <a:rPr lang="nl-NL" sz="1200" dirty="0"/>
              <a:t>De meester legt uit wat jullie mogen gaan doen. Je hebt een vraag. Wat doe je dan? Wacht je totdat je de beurt krijgt? </a:t>
            </a:r>
          </a:p>
          <a:p>
            <a:endParaRPr lang="nl-NL" dirty="0"/>
          </a:p>
          <a:p>
            <a:r>
              <a:rPr lang="nl-NL"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50. Ik wacht op mijn beurt. (Bijvoorbeeld als je in de klas een gesprek hebt met elkaar.)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51. Ik denk na voor ik iets doe. (Bijvoorbeeld als je iets moet doen, dan denk je eerst na wat wel en niet handig is.)</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52. Ik zorg dat ik geen problemen krijg. (Bijvoorbeeld als je het niet met iemand eens bent, dan denk je na hoe je het kunt oplossen zonder ruzie te krijgen.)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53. Ik laat een ander met rust als hij bezig is. (Bijvoorbeeld als een ander aan het werk is, dan zorg je dat je geen onnodige geluiden of bewegingen maakt.)</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54. Ik houd me aan de regels. (Bijvoorbeeld, je zorgt dat je geen straf hoeft te krijgen.)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20</a:t>
            </a:fld>
            <a:endParaRPr lang="nl-NL"/>
          </a:p>
        </p:txBody>
      </p:sp>
    </p:spTree>
    <p:extLst>
      <p:ext uri="{BB962C8B-B14F-4D97-AF65-F5344CB8AC3E}">
        <p14:creationId xmlns:p14="http://schemas.microsoft.com/office/powerpoint/2010/main" val="195879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Inlevingsvermogen</a:t>
            </a:r>
            <a:endParaRPr lang="nl-NL" sz="1200" b="1" dirty="0"/>
          </a:p>
          <a:p>
            <a:pPr defTabSz="875172">
              <a:defRPr/>
            </a:pPr>
            <a:r>
              <a:rPr lang="nl-NL" sz="1200" dirty="0"/>
              <a:t>Help jij weleens iemand anders met een opdracht of met iets anders?</a:t>
            </a:r>
          </a:p>
          <a:p>
            <a:endParaRPr lang="nl-NL" dirty="0"/>
          </a:p>
          <a:p>
            <a:r>
              <a:rPr lang="nl-NL" dirty="0"/>
              <a:t>Stellingen:</a:t>
            </a: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55. Ik doe aardig tegen een ander. (Bijvoorbeeld als je een compliment geeft over wat iemand doet of over hoe iemand er uit ziet.)</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56. Als ik zie dat een ander hulp nodig heeft, vraag ik of ik kan helpen. (Bijvoorbeeld als iemand iets zwaars moet dragen of te klein is om iets te pakken.)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57. Als ik zie dat iemand iets voelt, leef ik met de ander mee. (Bijvoorbeeld als iemand pijn heeft, of verdrietig is, dan laat je merken dat je aan hem denkt.)</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58. Ik luister naar het verhaal van een ander over wat hij meegemaakt heeft.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21</a:t>
            </a:fld>
            <a:endParaRPr lang="nl-NL"/>
          </a:p>
        </p:txBody>
      </p:sp>
    </p:spTree>
    <p:extLst>
      <p:ext uri="{BB962C8B-B14F-4D97-AF65-F5344CB8AC3E}">
        <p14:creationId xmlns:p14="http://schemas.microsoft.com/office/powerpoint/2010/main" val="4011317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dirty="0">
                <a:effectLst/>
                <a:latin typeface="+mn-lt"/>
                <a:ea typeface="+mn-ea"/>
                <a:cs typeface="+mn-cs"/>
                <a:sym typeface="Helvetica Neue"/>
              </a:rPr>
              <a:t>Herhaal nog een keer wat het doel was van de </a:t>
            </a:r>
            <a:r>
              <a:rPr lang="nl-NL" sz="1200" b="0" i="0" u="none" strike="noStrike" dirty="0" err="1">
                <a:effectLst/>
                <a:latin typeface="+mn-lt"/>
                <a:ea typeface="+mn-ea"/>
                <a:cs typeface="+mn-cs"/>
                <a:sym typeface="Helvetica Neue"/>
              </a:rPr>
              <a:t>vragenljist</a:t>
            </a:r>
            <a:r>
              <a:rPr lang="nl-NL" sz="1200" b="0" i="0" u="none" strike="noStrike" dirty="0">
                <a:effectLst/>
                <a:latin typeface="+mn-lt"/>
                <a:ea typeface="+mn-ea"/>
                <a:cs typeface="+mn-cs"/>
                <a:sym typeface="Helvetica Neue"/>
              </a:rPr>
              <a:t>: </a:t>
            </a:r>
            <a:r>
              <a:rPr lang="en-US" sz="1200" b="0" i="0" dirty="0">
                <a:effectLst/>
                <a:latin typeface="+mn-lt"/>
                <a:ea typeface="+mn-ea"/>
                <a:cs typeface="+mn-cs"/>
                <a:sym typeface="Helvetica Neue"/>
              </a:rPr>
              <a:t>​</a:t>
            </a:r>
            <a:endParaRPr lang="en-US" b="0" i="0" dirty="0">
              <a:effectLst/>
            </a:endParaRPr>
          </a:p>
          <a:p>
            <a:pPr rtl="0" fontAlgn="base"/>
            <a:r>
              <a:rPr lang="nl-NL" sz="1200" b="0" i="0" dirty="0">
                <a:effectLst/>
                <a:latin typeface="+mn-lt"/>
                <a:ea typeface="+mn-ea"/>
                <a:cs typeface="+mn-cs"/>
                <a:sym typeface="Helvetica Neue"/>
              </a:rPr>
              <a:t>​</a:t>
            </a:r>
            <a:endParaRPr lang="nl-NL" b="0" i="0" dirty="0">
              <a:effectLst/>
            </a:endParaRPr>
          </a:p>
          <a:p>
            <a:pPr rtl="0" fontAlgn="base"/>
            <a:r>
              <a:rPr lang="nl-NL" sz="1200" b="0" i="1" u="none" strike="noStrike" dirty="0">
                <a:effectLst/>
                <a:latin typeface="+mn-lt"/>
                <a:ea typeface="+mn-ea"/>
                <a:cs typeface="+mn-cs"/>
                <a:sym typeface="Helvetica Neue"/>
              </a:rPr>
              <a:t>“Alle </a:t>
            </a:r>
            <a:r>
              <a:rPr lang="nl-NL" sz="1200" b="0" i="1" u="none" strike="noStrike">
                <a:effectLst/>
                <a:latin typeface="+mn-lt"/>
                <a:ea typeface="+mn-ea"/>
                <a:cs typeface="+mn-cs"/>
                <a:sym typeface="Helvetica Neue"/>
              </a:rPr>
              <a:t>antwoorden kunnen, </a:t>
            </a:r>
            <a:r>
              <a:rPr lang="nl-NL" sz="1200" b="0" i="1" u="none" strike="noStrike" dirty="0">
                <a:effectLst/>
                <a:latin typeface="+mn-lt"/>
                <a:ea typeface="+mn-ea"/>
                <a:cs typeface="+mn-cs"/>
                <a:sym typeface="Helvetica Neue"/>
              </a:rPr>
              <a:t>als het maar is wat jij denkt, voelt of doet. Je krijgt er ook geen cijfer voor. De antwoorden ga ik gebruiken om je beter te kunnen begrijpen en om je te kunnen helpen als dat nodig is. </a:t>
            </a:r>
            <a:r>
              <a:rPr lang="en-US" sz="1200" b="0" i="0" dirty="0">
                <a:effectLst/>
                <a:latin typeface="+mn-lt"/>
                <a:ea typeface="+mn-ea"/>
                <a:cs typeface="+mn-cs"/>
                <a:sym typeface="Helvetica Neue"/>
              </a:rPr>
              <a:t>​</a:t>
            </a:r>
            <a:endParaRPr lang="en-US" b="0" i="0" dirty="0">
              <a:effectLst/>
            </a:endParaRPr>
          </a:p>
          <a:p>
            <a:pPr rtl="0" fontAlgn="base"/>
            <a:r>
              <a:rPr lang="nl-NL" sz="1200" b="0" i="1" u="none" strike="noStrike" dirty="0">
                <a:effectLst/>
                <a:latin typeface="+mn-lt"/>
                <a:ea typeface="+mn-ea"/>
                <a:cs typeface="+mn-cs"/>
                <a:sym typeface="Helvetica Neue"/>
              </a:rPr>
              <a:t>Noem eventueel nog dat je misschien met leerlingen in gesprek gaat. Ook weer om ze te kunnen helpen.”</a:t>
            </a:r>
            <a:endParaRPr lang="nl-NL" b="0" i="0" dirty="0">
              <a:effectLst/>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22</a:t>
            </a:fld>
            <a:endParaRPr lang="nl-NL"/>
          </a:p>
        </p:txBody>
      </p:sp>
    </p:spTree>
    <p:extLst>
      <p:ext uri="{BB962C8B-B14F-4D97-AF65-F5344CB8AC3E}">
        <p14:creationId xmlns:p14="http://schemas.microsoft.com/office/powerpoint/2010/main" val="60541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3. De situatie</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uit dat de vragen gaan over de situatie op school. Bespreek met de leerlingen de situatie waarover de stellingen gaan. Gebruik hiervoor een voorbeeldstelling: </a:t>
            </a:r>
            <a:r>
              <a:rPr lang="nl-NL" sz="1200" i="1" kern="1200" dirty="0">
                <a:solidFill>
                  <a:schemeClr val="tx1"/>
                </a:solidFill>
                <a:effectLst/>
                <a:latin typeface="+mn-lt"/>
                <a:ea typeface="+mn-ea"/>
                <a:cs typeface="+mn-cs"/>
              </a:rPr>
              <a:t>‘Andere kinderen lachen mij uit’.</a:t>
            </a:r>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je de stellingen in gaat vullen, denk je na of dit voor jou zo is </a:t>
            </a:r>
            <a:r>
              <a:rPr lang="nl-NL" sz="1200" i="1" u="sng" kern="1200" dirty="0">
                <a:solidFill>
                  <a:schemeClr val="tx1"/>
                </a:solidFill>
                <a:effectLst/>
                <a:latin typeface="+mn-lt"/>
                <a:ea typeface="+mn-ea"/>
                <a:cs typeface="+mn-cs"/>
              </a:rPr>
              <a:t>op school</a:t>
            </a:r>
            <a:r>
              <a:rPr lang="nl-NL" sz="1200" i="1" kern="1200" dirty="0">
                <a:solidFill>
                  <a:schemeClr val="tx1"/>
                </a:solidFill>
                <a:effectLst/>
                <a:latin typeface="+mn-lt"/>
                <a:ea typeface="+mn-ea"/>
                <a:cs typeface="+mn-cs"/>
              </a:rPr>
              <a:t>. Het kan gaan over dingen die in onze groep gebeuren, maar ook dingen op het plein, bijvoorbeeld met kinderen van andere groepen. Als je op het plein soms uitgelachen worden door andere kinderen, telt dat ook mee.</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Als je thuis vaak uitgelachen wordt door een buurmeisje, telt dat niet mee, want dat is niet op school</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6360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vier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pPr marL="171450" indent="-171450">
              <a:buFontTx/>
              <a:buChar char="-"/>
            </a:pPr>
            <a:r>
              <a:rPr lang="nl-NL" sz="1200" baseline="0" dirty="0"/>
              <a:t>‘dit klopt (bijna) altijd’: Het lukt/gebeurt altijd of bijna altijd</a:t>
            </a:r>
          </a:p>
          <a:p>
            <a:pPr marL="171450" indent="-171450">
              <a:buFontTx/>
              <a:buChar char="-"/>
            </a:pPr>
            <a:r>
              <a:rPr lang="nl-NL" sz="1200" baseline="0" dirty="0"/>
              <a:t>‘dit is vaak zo’: &gt; Vaak lukt het me om …, maar nog niet als … (</a:t>
            </a:r>
            <a:r>
              <a:rPr lang="nl-NL" sz="1200" baseline="0" dirty="0" err="1"/>
              <a:t>bijv</a:t>
            </a:r>
            <a:r>
              <a:rPr lang="nl-NL" sz="1200" baseline="0" dirty="0"/>
              <a:t>: het heel druk is in de klas of ik ben iets leuks aan het doen) </a:t>
            </a:r>
          </a:p>
          <a:p>
            <a:pPr marL="171450" indent="-171450">
              <a:buFontTx/>
              <a:buChar char="-"/>
            </a:pPr>
            <a:r>
              <a:rPr lang="nl-NL" sz="1200" baseline="0" dirty="0"/>
              <a:t>Dit is soms zo: bijvoorbeeld 1x per dag lukt het me om er om te denken dat … maar de meeste keren vergeet ik het nog</a:t>
            </a:r>
          </a:p>
          <a:p>
            <a:pPr marL="171450" indent="-171450">
              <a:buFontTx/>
              <a:buChar char="-"/>
            </a:pPr>
            <a:r>
              <a:rPr lang="nl-NL" sz="1200" baseline="0" dirty="0"/>
              <a:t>Dit is (bijna) nooit zo:  Sinds de 20 dagen vanaf de vakantie ben ik twee keer (bijv. door gegaan met een opdracht toen ik het moeilijk vond). Meestal (</a:t>
            </a:r>
            <a:r>
              <a:rPr lang="nl-NL" sz="1200" baseline="0" dirty="0" err="1"/>
              <a:t>bijv</a:t>
            </a:r>
            <a:r>
              <a:rPr lang="nl-NL" sz="1200" baseline="0" dirty="0"/>
              <a:t> moet de juf me helpen)</a:t>
            </a:r>
          </a:p>
          <a:p>
            <a:endParaRPr lang="nl-NL" sz="1200" dirty="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a:t>
            </a:fld>
            <a:endParaRPr lang="nl-NL"/>
          </a:p>
        </p:txBody>
      </p:sp>
    </p:spTree>
    <p:extLst>
      <p:ext uri="{BB962C8B-B14F-4D97-AF65-F5344CB8AC3E}">
        <p14:creationId xmlns:p14="http://schemas.microsoft.com/office/powerpoint/2010/main" val="68717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Voor welke juf of meester?</a:t>
            </a:r>
            <a:endParaRPr lang="nl-NL" sz="1200">
              <a:effectLst/>
              <a:latin typeface="+mn-lt"/>
              <a:ea typeface="+mn-ea"/>
              <a:cs typeface="+mn-cs"/>
              <a:sym typeface="Helvetica Neue"/>
            </a:endParaRPr>
          </a:p>
          <a:p>
            <a:r>
              <a:rPr lang="nl-NL" sz="1200">
                <a:effectLst/>
                <a:latin typeface="+mn-lt"/>
                <a:ea typeface="+mn-ea"/>
                <a:cs typeface="+mn-cs"/>
                <a:sym typeface="Helvetica Neue"/>
              </a:rPr>
              <a:t>Er zijn vragen over de juf of de meester. Je wilt de mening weten over hoe ze de relatie beleven. </a:t>
            </a:r>
          </a:p>
          <a:p>
            <a:r>
              <a:rPr lang="nl-NL" sz="1200">
                <a:effectLst/>
                <a:latin typeface="+mn-lt"/>
                <a:ea typeface="+mn-ea"/>
                <a:cs typeface="+mn-cs"/>
                <a:sym typeface="Helvetica Neue"/>
              </a:rPr>
              <a:t>We adviseren</a:t>
            </a:r>
            <a:r>
              <a:rPr lang="nl-NL" sz="1200" baseline="0">
                <a:effectLst/>
                <a:latin typeface="+mn-lt"/>
                <a:ea typeface="+mn-ea"/>
                <a:cs typeface="+mn-cs"/>
                <a:sym typeface="Helvetica Neue"/>
              </a:rPr>
              <a:t> om de leerlingen aan alle juffen en meesters te laten denken waar ze mee te maken hebben, als ze de vragen invullen. </a:t>
            </a:r>
          </a:p>
          <a:p>
            <a:r>
              <a:rPr lang="nl-NL" sz="1200" baseline="0">
                <a:effectLst/>
                <a:latin typeface="+mn-lt"/>
                <a:ea typeface="+mn-ea"/>
                <a:cs typeface="+mn-cs"/>
                <a:sym typeface="Helvetica Neue"/>
              </a:rPr>
              <a:t>Als het bij de ene juf of meester ja is en bij de andere nee, kunnen ze ‘soms’  kiezen. </a:t>
            </a:r>
            <a:endParaRPr lang="nl-NL" sz="1200">
              <a:effectLst/>
              <a:latin typeface="+mn-lt"/>
              <a:ea typeface="+mn-ea"/>
              <a:cs typeface="+mn-cs"/>
              <a:sym typeface="Helvetica Neue"/>
            </a:endParaRPr>
          </a:p>
          <a:p>
            <a:endParaRPr lang="nl-NL" sz="1200">
              <a:effectLst/>
              <a:latin typeface="+mn-lt"/>
              <a:ea typeface="+mn-ea"/>
              <a:cs typeface="+mn-cs"/>
              <a:sym typeface="Helvetica Neue"/>
            </a:endParaRPr>
          </a:p>
          <a:p>
            <a:r>
              <a:rPr lang="nl-NL" sz="1200">
                <a:effectLst/>
                <a:latin typeface="+mn-lt"/>
                <a:ea typeface="+mn-ea"/>
                <a:cs typeface="+mn-cs"/>
                <a:sym typeface="Helvetica Neue"/>
              </a:rPr>
              <a:t>Eventueel: wanneer je samen voor de groep staat (gelijktijdig of op andere momenten) moet je een keuze maken. Wil je kunnen herleiden over wie ze een mening geven? Geef aan dat de leerlingen aan een specifieke leerkracht moeten denken.</a:t>
            </a:r>
          </a:p>
          <a:p>
            <a:r>
              <a:rPr lang="nl-NL" sz="1200" i="1">
                <a:effectLst/>
                <a:latin typeface="+mn-lt"/>
                <a:ea typeface="+mn-ea"/>
                <a:cs typeface="+mn-cs"/>
                <a:sym typeface="Helvetica Neue"/>
              </a:rPr>
              <a:t> </a:t>
            </a:r>
            <a:endParaRPr lang="nl-NL" sz="1200">
              <a:effectLst/>
              <a:latin typeface="+mn-lt"/>
              <a:ea typeface="+mn-ea"/>
              <a:cs typeface="+mn-cs"/>
              <a:sym typeface="Helvetica Neue"/>
            </a:endParaRPr>
          </a:p>
          <a:p>
            <a:r>
              <a:rPr lang="nl-NL" sz="1200" i="1">
                <a:effectLst/>
                <a:latin typeface="+mn-lt"/>
                <a:ea typeface="+mn-ea"/>
                <a:cs typeface="+mn-cs"/>
                <a:sym typeface="Helvetica Neue"/>
              </a:rPr>
              <a:t>Sommige vragen gaan over de juf of meester. Dan moet je kiezen. We spreken af dat we bij die vragen allemaal denken aan álle</a:t>
            </a:r>
            <a:r>
              <a:rPr lang="nl-NL" sz="1200" i="1" baseline="0">
                <a:effectLst/>
                <a:latin typeface="+mn-lt"/>
                <a:ea typeface="+mn-ea"/>
                <a:cs typeface="+mn-cs"/>
                <a:sym typeface="Helvetica Neue"/>
              </a:rPr>
              <a:t> juffen en meesters die in deze klas werken. </a:t>
            </a:r>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5</a:t>
            </a:fld>
            <a:endParaRPr lang="nl-NL"/>
          </a:p>
        </p:txBody>
      </p:sp>
    </p:spTree>
    <p:extLst>
      <p:ext uri="{BB962C8B-B14F-4D97-AF65-F5344CB8AC3E}">
        <p14:creationId xmlns:p14="http://schemas.microsoft.com/office/powerpoint/2010/main" val="210983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vier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pPr marL="171450" indent="-171450">
              <a:buFontTx/>
              <a:buChar char="-"/>
            </a:pPr>
            <a:r>
              <a:rPr lang="nl-NL" sz="1200" baseline="0" dirty="0"/>
              <a:t>‘dit klopt (bijna) altijd’: Het lukt/gebeurt altijd of bijna altijd</a:t>
            </a:r>
          </a:p>
          <a:p>
            <a:pPr marL="171450" indent="-171450">
              <a:buFontTx/>
              <a:buChar char="-"/>
            </a:pPr>
            <a:r>
              <a:rPr lang="nl-NL" sz="1200" baseline="0" dirty="0"/>
              <a:t>‘dit is vaak zo’: &gt; Vaak lukt het me om …, maar nog niet als … (</a:t>
            </a:r>
            <a:r>
              <a:rPr lang="nl-NL" sz="1200" baseline="0" dirty="0" err="1"/>
              <a:t>bijv</a:t>
            </a:r>
            <a:r>
              <a:rPr lang="nl-NL" sz="1200" baseline="0" dirty="0"/>
              <a:t>: het heel druk is in de klas of ik ben iets leuks aan het doen) </a:t>
            </a:r>
          </a:p>
          <a:p>
            <a:pPr marL="171450" indent="-171450">
              <a:buFontTx/>
              <a:buChar char="-"/>
            </a:pPr>
            <a:r>
              <a:rPr lang="nl-NL" sz="1200" baseline="0" dirty="0"/>
              <a:t>Dit is soms zo: bijvoorbeeld 1x per dag lukt het me om er om te denken dat … maar de meeste keren vergeet ik het nog</a:t>
            </a:r>
          </a:p>
          <a:p>
            <a:pPr marL="171450" indent="-171450">
              <a:buFontTx/>
              <a:buChar char="-"/>
            </a:pPr>
            <a:r>
              <a:rPr lang="nl-NL" sz="1200" baseline="0" dirty="0"/>
              <a:t>Dit is (bijna) nooit zo:  Sinds de 20 dagen vanaf de vakantie ben ik twee keer (bijv. door gegaan met een opdracht toen ik het moeilijk vond). Meestal (</a:t>
            </a:r>
            <a:r>
              <a:rPr lang="nl-NL" sz="1200" baseline="0" dirty="0" err="1"/>
              <a:t>bijv</a:t>
            </a:r>
            <a:r>
              <a:rPr lang="nl-NL" sz="1200" baseline="0" dirty="0"/>
              <a:t> moet de juf me helpen)</a:t>
            </a:r>
          </a:p>
          <a:p>
            <a:endParaRPr lang="nl-NL" sz="1200" dirty="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6</a:t>
            </a:fld>
            <a:endParaRPr lang="nl-NL"/>
          </a:p>
        </p:txBody>
      </p:sp>
    </p:spTree>
    <p:extLst>
      <p:ext uri="{BB962C8B-B14F-4D97-AF65-F5344CB8AC3E}">
        <p14:creationId xmlns:p14="http://schemas.microsoft.com/office/powerpoint/2010/main" val="224333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Wijs de leerlingen op het instructieblad dat ze per persoon hebben gekregen. </a:t>
            </a:r>
            <a:br>
              <a:rPr lang="nl-NL" dirty="0"/>
            </a:br>
            <a:r>
              <a:rPr lang="nl-NL" dirty="0"/>
              <a:t>Het is heel belangrijk dat ze de antwoordopties gebruiken zoals daar beschreven staat. </a:t>
            </a:r>
          </a:p>
          <a:p>
            <a:r>
              <a:rPr lang="nl-NL" dirty="0"/>
              <a:t>4 betekent ‘dit is (bijna) altijd zo’, enzovoort. </a:t>
            </a:r>
          </a:p>
          <a:p>
            <a:endParaRPr lang="nl-NL" dirty="0"/>
          </a:p>
          <a:p>
            <a:r>
              <a:rPr lang="nl-NL" dirty="0"/>
              <a:t>Bespreek dat ze op het scherm </a:t>
            </a:r>
            <a:r>
              <a:rPr lang="nl-NL" u="sng" dirty="0"/>
              <a:t>alle</a:t>
            </a:r>
            <a:r>
              <a:rPr lang="nl-NL" dirty="0"/>
              <a:t> stellingen zien. </a:t>
            </a:r>
          </a:p>
          <a:p>
            <a:r>
              <a:rPr lang="nl-NL" dirty="0"/>
              <a:t>Jij geeft als leerkracht telkens aan welke stellingen ze mogen invullen. </a:t>
            </a:r>
          </a:p>
          <a:p>
            <a:r>
              <a:rPr lang="nl-NL" dirty="0"/>
              <a:t>Tussendoor heb je telkens een gesprekje met de leerlingen. Dus ze moeten niet doorgaan met invullen.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7</a:t>
            </a:fld>
            <a:endParaRPr lang="nl-NL"/>
          </a:p>
        </p:txBody>
      </p:sp>
    </p:spTree>
    <p:extLst>
      <p:ext uri="{BB962C8B-B14F-4D97-AF65-F5344CB8AC3E}">
        <p14:creationId xmlns:p14="http://schemas.microsoft.com/office/powerpoint/2010/main" val="328648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Gebruik deze dia alleen als er leerlingen zijn die de vragenlijst op papier gaan invullen! (bijvoorbeeld omdat ze niet kunnen inloggen om wat voor reden dan ook)</a:t>
            </a:r>
          </a:p>
          <a:p>
            <a:endParaRPr lang="nl-NL" dirty="0"/>
          </a:p>
          <a:p>
            <a:r>
              <a:rPr lang="nl-NL" dirty="0"/>
              <a:t>Vertel dat het boekje er zo uit ziet. </a:t>
            </a:r>
          </a:p>
          <a:p>
            <a:r>
              <a:rPr lang="nl-NL" dirty="0"/>
              <a:t>De bedoeling is dat ze per vraag één kruisje zetten, in de kolom die van toepassing. </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8</a:t>
            </a:fld>
            <a:endParaRPr lang="nl-NL"/>
          </a:p>
        </p:txBody>
      </p:sp>
    </p:spTree>
    <p:extLst>
      <p:ext uri="{BB962C8B-B14F-4D97-AF65-F5344CB8AC3E}">
        <p14:creationId xmlns:p14="http://schemas.microsoft.com/office/powerpoint/2010/main" val="218910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Welbevinden-voldoening</a:t>
            </a:r>
          </a:p>
          <a:p>
            <a:pPr defTabSz="875172">
              <a:defRPr/>
            </a:pPr>
            <a:endParaRPr lang="nl-NL" sz="1200" b="1" dirty="0"/>
          </a:p>
          <a:p>
            <a:pPr defTabSz="875172">
              <a:defRPr/>
            </a:pPr>
            <a:r>
              <a:rPr lang="nl-NL" sz="1200" dirty="0"/>
              <a:t>Op school doe je veel verschillende dingen. Wat vind jij eigenlijk van al die dingen die we doen? Wat vind je leuk en wat niet zo leuk?</a:t>
            </a:r>
          </a:p>
          <a:p>
            <a:endParaRPr lang="nl-NL" dirty="0"/>
          </a:p>
          <a:p>
            <a:r>
              <a:rPr lang="nl-NL" dirty="0"/>
              <a:t>Stellingen:</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Ik vind de lessen van mijn juf of meester leuk en interessant.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2. Ik krijg werk dat ik graag doe.</a:t>
            </a:r>
          </a:p>
          <a:p>
            <a:pPr>
              <a:lnSpc>
                <a:spcPct val="115000"/>
              </a:lnSpc>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 Ik ben blij met hoe ik mijn werk mag doen.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nl-NL" sz="1800" dirty="0">
                <a:effectLst/>
                <a:latin typeface="Calibri" panose="020F0502020204030204" pitchFamily="34" charset="0"/>
                <a:ea typeface="Calibri" panose="020F0502020204030204" pitchFamily="34" charset="0"/>
                <a:cs typeface="Arial" panose="020B0604020202020204" pitchFamily="34" charset="0"/>
              </a:rPr>
              <a:t>4.Ik doe graag mee met de lessen.</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t>(vanaf deze</a:t>
            </a:r>
            <a:r>
              <a:rPr lang="nl-NL" sz="1800" baseline="0" dirty="0"/>
              <a:t> dia is het de bedoeling dat je als volgt handelt:</a:t>
            </a:r>
          </a:p>
          <a:p>
            <a:pPr marL="171450" indent="-171450">
              <a:buFontTx/>
              <a:buChar char="-"/>
            </a:pPr>
            <a:r>
              <a:rPr lang="nl-NL" sz="1800" baseline="0" dirty="0"/>
              <a:t>Zet de foto op het scherm</a:t>
            </a:r>
          </a:p>
          <a:p>
            <a:pPr marL="171450" indent="-171450">
              <a:buFontTx/>
              <a:buChar char="-"/>
            </a:pPr>
            <a:r>
              <a:rPr lang="nl-NL" sz="1800" baseline="0" dirty="0"/>
              <a:t>Bespreek de toelichting in de notitie</a:t>
            </a:r>
          </a:p>
          <a:p>
            <a:pPr marL="171450" indent="-171450">
              <a:buFontTx/>
              <a:buChar char="-"/>
            </a:pPr>
            <a:r>
              <a:rPr lang="nl-NL" sz="1800" baseline="0" dirty="0"/>
              <a:t>Laat de leerlingen mee denken over wat je allemaal kunt doen als je wel OF niet oplet. Geef geen waarde-oordeel. Laat de leerlingen ook niet hardop antwoorden hoe het bij hen zelf gaat. Wel: brainstorm aan wat voor situaties en mogelijkheden ze kunnen denken. </a:t>
            </a:r>
          </a:p>
          <a:p>
            <a:pPr marL="0" indent="0">
              <a:buFontTx/>
              <a:buNone/>
            </a:pPr>
            <a:endParaRPr lang="nl-NL" sz="1800" baseline="0" dirty="0"/>
          </a:p>
          <a:p>
            <a:pPr marL="171450" indent="-171450">
              <a:buFontTx/>
              <a:buChar char="-"/>
            </a:pPr>
            <a:r>
              <a:rPr lang="nl-NL" sz="1800" baseline="0" dirty="0"/>
              <a:t>Herhaal de antwoordopties en bespreek voorbeelden welke antwoordoptie je wanneer kiest. </a:t>
            </a:r>
            <a:br>
              <a:rPr lang="nl-NL" sz="1800" baseline="0" dirty="0"/>
            </a:br>
            <a:r>
              <a:rPr lang="nl-NL" sz="1800" baseline="0" dirty="0"/>
              <a:t>Bijvoorbeeld:</a:t>
            </a:r>
            <a:br>
              <a:rPr lang="nl-NL" sz="1800" baseline="0" dirty="0"/>
            </a:br>
            <a:r>
              <a:rPr lang="nl-NL" sz="1800" baseline="0" dirty="0"/>
              <a:t>&gt; Het lukt/gebeurt bijna altijd &gt; ik kies ‘ja’ / ‘dit klopt (bijna) altijd’</a:t>
            </a:r>
            <a:br>
              <a:rPr lang="nl-NL" sz="1800" baseline="0" dirty="0"/>
            </a:br>
            <a:r>
              <a:rPr lang="nl-NL" sz="1800" baseline="0" dirty="0"/>
              <a:t>&gt; Vaak lukt het me om …, maar nog niet als het heel druk is in de klas of ik ben iets leuks aan het doen &gt; ik kies dan vaak. (</a:t>
            </a:r>
            <a:r>
              <a:rPr lang="nl-NL" sz="1800" baseline="0" dirty="0" err="1"/>
              <a:t>driepuntsschaal</a:t>
            </a:r>
            <a:r>
              <a:rPr lang="nl-NL" sz="1800" baseline="0" dirty="0"/>
              <a:t>? Dan dit voorbeeld overslaan!)</a:t>
            </a:r>
            <a:br>
              <a:rPr lang="nl-NL" sz="1800" baseline="0" dirty="0"/>
            </a:br>
            <a:r>
              <a:rPr lang="nl-NL" sz="1800" baseline="0" dirty="0"/>
              <a:t>&gt; 1x per dag lukt het me om er om te denken dat … maar de meeste keren vergeet ik het nog &gt; ik kies soms </a:t>
            </a:r>
            <a:br>
              <a:rPr lang="nl-NL" sz="1800" baseline="0" dirty="0"/>
            </a:br>
            <a:r>
              <a:rPr lang="nl-NL" sz="1800" baseline="0" dirty="0"/>
              <a:t>&gt; Sinds de 20 dagen vanaf de vakantie vind ik het maar heel af en toe fijn op school. &gt; ik kies (bijna) nooit/nee</a:t>
            </a:r>
          </a:p>
          <a:p>
            <a:pPr marL="0" indent="0">
              <a:buFontTx/>
              <a:buNone/>
            </a:pPr>
            <a:endParaRPr lang="nl-NL" sz="1800" baseline="0" dirty="0"/>
          </a:p>
          <a:p>
            <a:pPr marL="171450" indent="-171450">
              <a:buFontTx/>
              <a:buChar char="-"/>
            </a:pPr>
            <a:r>
              <a:rPr lang="nl-NL" sz="1800" baseline="0" dirty="0"/>
              <a:t>Vraag de leerlingen hun vinger bij stelling 1 te leggen</a:t>
            </a:r>
          </a:p>
          <a:p>
            <a:pPr marL="171450" indent="-171450">
              <a:buFontTx/>
              <a:buChar char="-"/>
            </a:pPr>
            <a:r>
              <a:rPr lang="nl-NL" sz="1800" baseline="0" dirty="0"/>
              <a:t>Lees stelling 1 voor</a:t>
            </a:r>
          </a:p>
          <a:p>
            <a:pPr marL="171450" indent="-171450">
              <a:buFontTx/>
              <a:buChar char="-"/>
            </a:pPr>
            <a:r>
              <a:rPr lang="nl-NL" sz="1800" baseline="0" dirty="0"/>
              <a:t>Laat de leerlingen het antwoord aankruisen dat op hen van toepassing is</a:t>
            </a:r>
          </a:p>
          <a:p>
            <a:pPr marL="171450" indent="-171450">
              <a:buFontTx/>
              <a:buChar char="-"/>
            </a:pPr>
            <a:r>
              <a:rPr lang="nl-NL" sz="1800" baseline="0" dirty="0"/>
              <a:t>Als iedereen een kruisje heeft gezet:</a:t>
            </a:r>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Vraag de leerlingen hun vinger bij stelling 2 te leggen</a:t>
            </a:r>
          </a:p>
          <a:p>
            <a:pPr marL="171450" marR="0" lvl="0" indent="-171450" defTabSz="241101" eaLnBrk="1" fontAlgn="auto" latinLnBrk="0" hangingPunct="1">
              <a:lnSpc>
                <a:spcPct val="117999"/>
              </a:lnSpc>
              <a:spcBef>
                <a:spcPts val="0"/>
              </a:spcBef>
              <a:spcAft>
                <a:spcPts val="0"/>
              </a:spcAft>
              <a:buClrTx/>
              <a:buSzTx/>
              <a:buFontTx/>
              <a:buChar char="-"/>
              <a:tabLst/>
              <a:defRPr/>
            </a:pPr>
            <a:endParaRPr lang="nl-NL" sz="1800" baseline="0" dirty="0"/>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Pagina klaar? </a:t>
            </a:r>
            <a:br>
              <a:rPr lang="nl-NL" sz="1800" baseline="0" dirty="0"/>
            </a:br>
            <a:r>
              <a:rPr lang="nl-NL" sz="1800" baseline="0" dirty="0"/>
              <a:t>Laat de bladzijde omslaan, zet de volgende foto op het scherm, enzovoort. </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9</a:t>
            </a:fld>
            <a:endParaRPr lang="nl-NL"/>
          </a:p>
        </p:txBody>
      </p:sp>
    </p:spTree>
    <p:extLst>
      <p:ext uri="{BB962C8B-B14F-4D97-AF65-F5344CB8AC3E}">
        <p14:creationId xmlns:p14="http://schemas.microsoft.com/office/powerpoint/2010/main" val="1198243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endParaRPr lang="nl-NL"/>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Klikken om de </a:t>
            </a:r>
            <a:br>
              <a:rPr lang="nl-NL"/>
            </a:br>
            <a:r>
              <a:rPr lang="nl-NL"/>
              <a:t>tekststijl te bewerken</a:t>
            </a:r>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Lst>
  <p:txStyles>
    <p:titleStyle>
      <a:lvl1pPr algn="l" defTabSz="914400" rtl="0" eaLnBrk="1" latinLnBrk="0" hangingPunct="1">
        <a:lnSpc>
          <a:spcPct val="90000"/>
        </a:lnSpc>
        <a:spcBef>
          <a:spcPct val="0"/>
        </a:spcBef>
        <a:buNone/>
        <a:defRPr sz="4400" b="1" kern="120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F219AB-7E84-4360-B885-0C90369E01E4}"/>
              </a:ext>
            </a:extLst>
          </p:cNvPr>
          <p:cNvSpPr>
            <a:spLocks noGrp="1"/>
          </p:cNvSpPr>
          <p:nvPr>
            <p:ph type="body" idx="1"/>
          </p:nvPr>
        </p:nvSpPr>
        <p:spPr/>
        <p:txBody>
          <a:bodyPr/>
          <a:lstStyle/>
          <a:p>
            <a:r>
              <a:rPr lang="nl-NL" i="1" dirty="0" err="1"/>
              <a:t>Vierpuntsschaal</a:t>
            </a:r>
            <a:r>
              <a:rPr lang="nl-NL" i="1" dirty="0"/>
              <a:t> – digitaal invullen</a:t>
            </a:r>
          </a:p>
        </p:txBody>
      </p:sp>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p:txBody>
          <a:bodyPr>
            <a:normAutofit/>
          </a:bodyPr>
          <a:lstStyle/>
          <a:p>
            <a:r>
              <a:rPr lang="nl-NL" sz="6000" dirty="0"/>
              <a:t>Zien! Leerling 5-8</a:t>
            </a:r>
            <a:br>
              <a:rPr lang="nl-NL" sz="6000" dirty="0"/>
            </a:br>
            <a:r>
              <a:rPr lang="nl-NL" sz="3600" dirty="0"/>
              <a:t>Totaal – </a:t>
            </a:r>
            <a:r>
              <a:rPr lang="nl-NL" sz="3600"/>
              <a:t>versie bao/s(b)o</a:t>
            </a:r>
            <a:endParaRPr lang="nl-NL" dirty="0"/>
          </a:p>
        </p:txBody>
      </p:sp>
      <p:pic>
        <p:nvPicPr>
          <p:cNvPr id="5" name="Afbeelding 4">
            <a:extLst>
              <a:ext uri="{FF2B5EF4-FFF2-40B4-BE49-F238E27FC236}">
                <a16:creationId xmlns:a16="http://schemas.microsoft.com/office/drawing/2014/main" id="{7746D9B2-647F-4D8E-8CFC-1D6A58FA17F5}"/>
              </a:ext>
            </a:extLst>
          </p:cNvPr>
          <p:cNvPicPr>
            <a:picLocks noChangeAspect="1"/>
          </p:cNvPicPr>
          <p:nvPr/>
        </p:nvPicPr>
        <p:blipFill>
          <a:blip r:embed="rId3"/>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dirty="0"/>
              <a:t>Relatie juf of meester</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Tijdelijke aanduiding voor inhoud 6">
            <a:extLst>
              <a:ext uri="{FF2B5EF4-FFF2-40B4-BE49-F238E27FC236}">
                <a16:creationId xmlns:a16="http://schemas.microsoft.com/office/drawing/2014/main" id="{0E601318-A54B-BDA1-0096-9FC59B69EA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6261" y="2298701"/>
            <a:ext cx="5862964" cy="3913841"/>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3307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Opletten en doorgaan met je werk</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7FEE1B2-0F9E-49F3-EFC9-59E30BABD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5674" y="2078312"/>
            <a:ext cx="5767783" cy="3850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4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Ik kan het!</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EFF2115A-2D0B-384B-99A4-F9FE3281A1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2679" y="1805737"/>
            <a:ext cx="6348211" cy="4237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04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andere kinderen</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2971568" y="1816733"/>
            <a:ext cx="6248864" cy="438867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0042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Kiezen wat je gaat doen</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15D4F2C1-D0FF-274A-573D-856A5407C7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742" y="1621971"/>
            <a:ext cx="4429998" cy="295725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ED7FE19-616D-2BB9-4432-0CC7794734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397" y="3100600"/>
            <a:ext cx="4976836" cy="3322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48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a:extLst>
              <a:ext uri="{FF2B5EF4-FFF2-40B4-BE49-F238E27FC236}">
                <a16:creationId xmlns:a16="http://schemas.microsoft.com/office/drawing/2014/main" id="{24283448-7673-A4D9-0782-179E64877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66161" y="2059693"/>
            <a:ext cx="5150937" cy="3438525"/>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ma14="http://schemas.microsoft.com/office/mac/drawingml/2011/main" xmlns="" val="1"/>
            </a:ext>
          </a:ex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Pesten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56507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Veiligheidsbeleving</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0AF318A-577C-7207-DE6D-74689F2FEE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673" y="1990643"/>
            <a:ext cx="5122527" cy="341993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B68E6EF9-F19B-AC39-89DC-2416FAE705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9164" y="1999226"/>
            <a:ext cx="5123096" cy="3419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6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B7A259-E1A1-D666-BF48-07DFBC7255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64"/>
          <a:stretch/>
        </p:blipFill>
        <p:spPr>
          <a:xfrm flipH="1">
            <a:off x="6105998" y="1532700"/>
            <a:ext cx="4741332" cy="4974072"/>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 mening geven of ideeën uitvoeren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879155B7-838D-434B-9CB8-6369B42D5C0C}"/>
              </a:ext>
            </a:extLst>
          </p:cNvPr>
          <p:cNvPicPr>
            <a:picLocks noChangeAspect="1"/>
          </p:cNvPicPr>
          <p:nvPr/>
        </p:nvPicPr>
        <p:blipFill>
          <a:blip r:embed="rId6"/>
          <a:stretch>
            <a:fillRect/>
          </a:stretch>
        </p:blipFill>
        <p:spPr>
          <a:xfrm>
            <a:off x="9490336" y="260016"/>
            <a:ext cx="1801951" cy="1211626"/>
          </a:xfrm>
          <a:prstGeom prst="rect">
            <a:avLst/>
          </a:prstGeom>
        </p:spPr>
      </p:pic>
    </p:spTree>
    <p:extLst>
      <p:ext uri="{BB962C8B-B14F-4D97-AF65-F5344CB8AC3E}">
        <p14:creationId xmlns:p14="http://schemas.microsoft.com/office/powerpoint/2010/main" val="236102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Contact maken met anderen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B9AB16EF-3930-178E-CB9F-02AC0764D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896" y="1867727"/>
            <a:ext cx="6548208" cy="437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75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Je aanpassen als dat gevraagd wordt</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884570AD-58FD-EAA8-5440-EDB3B9B5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98" y="1818543"/>
            <a:ext cx="6329028" cy="4224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97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Waarom deze vragenlijst?</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7786" y="2240517"/>
            <a:ext cx="3958688" cy="3166950"/>
          </a:xfrm>
          <a:prstGeom prst="rect">
            <a:avLst/>
          </a:prstGeom>
        </p:spPr>
      </p:pic>
      <p:pic>
        <p:nvPicPr>
          <p:cNvPr id="6" name="Afbeelding 5">
            <a:extLst>
              <a:ext uri="{FF2B5EF4-FFF2-40B4-BE49-F238E27FC236}">
                <a16:creationId xmlns:a16="http://schemas.microsoft.com/office/drawing/2014/main" id="{917DF307-C7E3-4A82-BC61-458505B6D4B5}"/>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4422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B9054A6-AFD6-07CB-2609-D14C9C4F1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68" y="1471642"/>
            <a:ext cx="6168054" cy="4117504"/>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Jezelf beheersen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19592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Inleven in de ander</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868472" y="1922786"/>
            <a:ext cx="5836152" cy="4320000"/>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D983F16-5B32-4959-A95C-DCF64DC0C5E9}"/>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66650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09DE3D5C-FCE8-6147-9873-6402827A8441}"/>
              </a:ext>
            </a:extLst>
          </p:cNvPr>
          <p:cNvPicPr>
            <a:picLocks noGrp="1" noChangeAspect="1"/>
          </p:cNvPicPr>
          <p:nvPr>
            <p:ph type="pic" sz="quarter" idx="10"/>
          </p:nvPr>
        </p:nvPicPr>
        <p:blipFill>
          <a:blip r:embed="rId3" cstate="screen">
            <a:alphaModFix/>
            <a:extLst>
              <a:ext uri="{28A0092B-C50C-407E-A947-70E740481C1C}">
                <a14:useLocalDpi xmlns:a14="http://schemas.microsoft.com/office/drawing/2010/main"/>
              </a:ext>
            </a:extLst>
          </a:blip>
          <a:srcRect/>
          <a:stretch>
            <a:fillRect/>
          </a:stretch>
        </p:blipFill>
        <p:spPr>
          <a:effectLst>
            <a:outerShdw blurRad="50800" dist="50800" dir="5400000" algn="ctr" rotWithShape="0">
              <a:srgbClr val="000000">
                <a:alpha val="0"/>
              </a:srgbClr>
            </a:outerShdw>
          </a:effectLst>
        </p:spPr>
      </p:pic>
      <p:sp>
        <p:nvSpPr>
          <p:cNvPr id="3" name="Tijdelijke aanduiding voor tekst 2">
            <a:extLst>
              <a:ext uri="{FF2B5EF4-FFF2-40B4-BE49-F238E27FC236}">
                <a16:creationId xmlns:a16="http://schemas.microsoft.com/office/drawing/2014/main" id="{2A2EF11A-5E84-E34D-AF15-6EE105C05CEC}"/>
              </a:ext>
            </a:extLst>
          </p:cNvPr>
          <p:cNvSpPr>
            <a:spLocks noGrp="1"/>
          </p:cNvSpPr>
          <p:nvPr>
            <p:ph type="body" idx="4294967295"/>
          </p:nvPr>
        </p:nvSpPr>
        <p:spPr>
          <a:xfrm>
            <a:off x="767165" y="4786428"/>
            <a:ext cx="5070109" cy="1826960"/>
          </a:xfrm>
        </p:spPr>
        <p:txBody>
          <a:bodyPr/>
          <a:lstStyle/>
          <a:p>
            <a:endParaRPr lang="nl-NL"/>
          </a:p>
        </p:txBody>
      </p:sp>
      <p:pic>
        <p:nvPicPr>
          <p:cNvPr id="4" name="Graphic 3">
            <a:extLst>
              <a:ext uri="{FF2B5EF4-FFF2-40B4-BE49-F238E27FC236}">
                <a16:creationId xmlns:a16="http://schemas.microsoft.com/office/drawing/2014/main" id="{F8479BCE-D999-FE46-B66A-DB2F7D93D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719245"/>
            <a:ext cx="6197600" cy="3138755"/>
          </a:xfrm>
          <a:prstGeom prst="rect">
            <a:avLst/>
          </a:prstGeom>
        </p:spPr>
      </p:pic>
      <p:sp>
        <p:nvSpPr>
          <p:cNvPr id="5" name="Tijdelijke aanduiding voor tekst 2">
            <a:extLst>
              <a:ext uri="{FF2B5EF4-FFF2-40B4-BE49-F238E27FC236}">
                <a16:creationId xmlns:a16="http://schemas.microsoft.com/office/drawing/2014/main" id="{BC5174EE-BB76-A149-9110-14C282B2CECC}"/>
              </a:ext>
            </a:extLst>
          </p:cNvPr>
          <p:cNvSpPr txBox="1">
            <a:spLocks/>
          </p:cNvSpPr>
          <p:nvPr/>
        </p:nvSpPr>
        <p:spPr>
          <a:xfrm>
            <a:off x="334943" y="4628576"/>
            <a:ext cx="5502331"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a:t>Dankjewel voor het</a:t>
            </a:r>
          </a:p>
          <a:p>
            <a:r>
              <a:rPr lang="nl-NL" sz="3600"/>
              <a:t>invullen van de vragenlijst!</a:t>
            </a:r>
          </a:p>
        </p:txBody>
      </p:sp>
      <p:grpSp>
        <p:nvGrpSpPr>
          <p:cNvPr id="6" name="Graphic 7">
            <a:extLst>
              <a:ext uri="{FF2B5EF4-FFF2-40B4-BE49-F238E27FC236}">
                <a16:creationId xmlns:a16="http://schemas.microsoft.com/office/drawing/2014/main" id="{0F453B3F-6257-5C4D-9950-7558F6090600}"/>
              </a:ext>
            </a:extLst>
          </p:cNvPr>
          <p:cNvGrpSpPr/>
          <p:nvPr/>
        </p:nvGrpSpPr>
        <p:grpSpPr>
          <a:xfrm>
            <a:off x="11159988" y="5743258"/>
            <a:ext cx="791513" cy="870129"/>
            <a:chOff x="11092753" y="5743258"/>
            <a:chExt cx="791513" cy="870129"/>
          </a:xfrm>
        </p:grpSpPr>
        <p:sp>
          <p:nvSpPr>
            <p:cNvPr id="7" name="Vrije vorm 6">
              <a:extLst>
                <a:ext uri="{FF2B5EF4-FFF2-40B4-BE49-F238E27FC236}">
                  <a16:creationId xmlns:a16="http://schemas.microsoft.com/office/drawing/2014/main" id="{506A225A-53CB-E944-8603-0F7C3DD9E84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E7A2A455-AECC-0041-8F8A-C65642A5D1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9" name="Graphic 12" descr="Aanhalingsteken sluiten">
            <a:extLst>
              <a:ext uri="{FF2B5EF4-FFF2-40B4-BE49-F238E27FC236}">
                <a16:creationId xmlns:a16="http://schemas.microsoft.com/office/drawing/2014/main" id="{8B51234F-F508-A04D-8826-7050CC94C400}"/>
              </a:ext>
            </a:extLst>
          </p:cNvPr>
          <p:cNvGrpSpPr/>
          <p:nvPr/>
        </p:nvGrpSpPr>
        <p:grpSpPr>
          <a:xfrm>
            <a:off x="3222540" y="2825787"/>
            <a:ext cx="2519916" cy="2519916"/>
            <a:chOff x="7853032" y="-1415156"/>
            <a:chExt cx="4714652" cy="4714652"/>
          </a:xfrm>
          <a:solidFill>
            <a:srgbClr val="D2ECFC"/>
          </a:solidFill>
        </p:grpSpPr>
        <p:sp>
          <p:nvSpPr>
            <p:cNvPr id="10" name="Vrije vorm 9">
              <a:extLst>
                <a:ext uri="{FF2B5EF4-FFF2-40B4-BE49-F238E27FC236}">
                  <a16:creationId xmlns:a16="http://schemas.microsoft.com/office/drawing/2014/main" id="{2ACD87F9-2C11-B44E-9F4B-B900AB4A93FA}"/>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95AB3528-C47C-1E42-9836-E4C268AEBB19}"/>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
        <p:nvSpPr>
          <p:cNvPr id="18" name="Tijdelijke aanduiding voor tekst 3">
            <a:extLst>
              <a:ext uri="{FF2B5EF4-FFF2-40B4-BE49-F238E27FC236}">
                <a16:creationId xmlns:a16="http://schemas.microsoft.com/office/drawing/2014/main" id="{70A96B7E-8200-4C31-A5B2-006C99F80CA2}"/>
              </a:ext>
            </a:extLst>
          </p:cNvPr>
          <p:cNvSpPr txBox="1">
            <a:spLocks/>
          </p:cNvSpPr>
          <p:nvPr/>
        </p:nvSpPr>
        <p:spPr>
          <a:xfrm>
            <a:off x="1803012" y="5861006"/>
            <a:ext cx="3009892" cy="730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Zijn er nog vragen?</a:t>
            </a:r>
          </a:p>
        </p:txBody>
      </p:sp>
      <p:pic>
        <p:nvPicPr>
          <p:cNvPr id="19" name="Afbeelding 18">
            <a:extLst>
              <a:ext uri="{FF2B5EF4-FFF2-40B4-BE49-F238E27FC236}">
                <a16:creationId xmlns:a16="http://schemas.microsoft.com/office/drawing/2014/main" id="{DF6895AB-3AF5-4721-8FD9-EAE017D36A6D}"/>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611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17940E2D-B4D2-374A-A7EE-B4E662005BAC}"/>
              </a:ext>
            </a:extLst>
          </p:cNvPr>
          <p:cNvSpPr>
            <a:spLocks noGrp="1"/>
          </p:cNvSpPr>
          <p:nvPr>
            <p:ph type="body" idx="14"/>
          </p:nvPr>
        </p:nvSpPr>
        <p:spPr>
          <a:xfrm>
            <a:off x="6022606" y="1661051"/>
            <a:ext cx="5363850" cy="1109780"/>
          </a:xfrm>
        </p:spPr>
        <p:txBody>
          <a:bodyPr/>
          <a:lstStyle/>
          <a:p>
            <a:pPr algn="ctr"/>
            <a:r>
              <a:rPr lang="nl-NL" sz="3200" b="0" dirty="0"/>
              <a:t>Andere kinderen </a:t>
            </a:r>
            <a:br>
              <a:rPr lang="nl-NL" sz="3200" b="0" dirty="0"/>
            </a:br>
            <a:r>
              <a:rPr lang="nl-NL" sz="3200" b="0" dirty="0"/>
              <a:t>lachen mij uit.</a:t>
            </a:r>
          </a:p>
        </p:txBody>
      </p:sp>
      <p:sp>
        <p:nvSpPr>
          <p:cNvPr id="8" name="Tijdelijke aanduiding voor tekst 7">
            <a:extLst>
              <a:ext uri="{FF2B5EF4-FFF2-40B4-BE49-F238E27FC236}">
                <a16:creationId xmlns:a16="http://schemas.microsoft.com/office/drawing/2014/main" id="{2A8FC4AB-0BC8-C245-8485-54BE8114002E}"/>
              </a:ext>
            </a:extLst>
          </p:cNvPr>
          <p:cNvSpPr>
            <a:spLocks noGrp="1"/>
          </p:cNvSpPr>
          <p:nvPr>
            <p:ph type="body" idx="15"/>
          </p:nvPr>
        </p:nvSpPr>
        <p:spPr/>
        <p:txBody>
          <a:bodyPr>
            <a:normAutofit/>
          </a:bodyPr>
          <a:lstStyle/>
          <a:p>
            <a:r>
              <a:rPr lang="nl-NL" sz="3000"/>
              <a:t>Voorbeeld</a:t>
            </a:r>
          </a:p>
        </p:txBody>
      </p:sp>
      <p:pic>
        <p:nvPicPr>
          <p:cNvPr id="10" name="Afbeelding 9">
            <a:extLst>
              <a:ext uri="{FF2B5EF4-FFF2-40B4-BE49-F238E27FC236}">
                <a16:creationId xmlns:a16="http://schemas.microsoft.com/office/drawing/2014/main" id="{7D78200D-B1CA-415A-B1F7-4DB2EFFE22E8}"/>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Tijdelijke aanduiding voor inhoud 3" descr="H:\huisstijlfoto's\Onderwijsadvies\Primair onderwijs - Julianaschool - Gouda\Lage resolutie\DSC_3783.jpg">
            <a:extLst>
              <a:ext uri="{FF2B5EF4-FFF2-40B4-BE49-F238E27FC236}">
                <a16:creationId xmlns:a16="http://schemas.microsoft.com/office/drawing/2014/main" id="{FF86E4C6-F6C7-4B81-8868-0DA87D2E343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bwMode="auto">
          <a:xfrm>
            <a:off x="6523392" y="2960240"/>
            <a:ext cx="4362277" cy="295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6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200" dirty="0">
                <a:effectLst/>
                <a:latin typeface="Calibri" panose="020F0502020204030204" pitchFamily="34" charset="0"/>
                <a:ea typeface="Calibri" panose="020F0502020204030204" pitchFamily="34" charset="0"/>
                <a:cs typeface="Arial" panose="020B0604020202020204" pitchFamily="34" charset="0"/>
              </a:rPr>
              <a:t>Als me iets niet gelijk lukt, </a:t>
            </a:r>
            <a:br>
              <a:rPr lang="nl-NL" sz="3200" dirty="0">
                <a:effectLst/>
                <a:latin typeface="Calibri" panose="020F0502020204030204" pitchFamily="34" charset="0"/>
                <a:ea typeface="Calibri" panose="020F0502020204030204" pitchFamily="34" charset="0"/>
                <a:cs typeface="Arial" panose="020B0604020202020204" pitchFamily="34" charset="0"/>
              </a:rPr>
            </a:br>
            <a:r>
              <a:rPr lang="nl-NL" sz="3200" dirty="0">
                <a:effectLst/>
                <a:latin typeface="Calibri" panose="020F0502020204030204" pitchFamily="34" charset="0"/>
                <a:ea typeface="Calibri" panose="020F0502020204030204" pitchFamily="34" charset="0"/>
                <a:cs typeface="Arial" panose="020B0604020202020204" pitchFamily="34" charset="0"/>
              </a:rPr>
              <a:t>blijf ik het proberen.</a:t>
            </a:r>
            <a:endParaRPr lang="nl-NL" sz="3200" b="0" dirty="0"/>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spTree>
    <p:extLst>
      <p:ext uri="{BB962C8B-B14F-4D97-AF65-F5344CB8AC3E}">
        <p14:creationId xmlns:p14="http://schemas.microsoft.com/office/powerpoint/2010/main" val="335473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Voor welke juf of meester?</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a:srcRect/>
          <a:stretch/>
        </p:blipFill>
        <p:spPr>
          <a:xfrm>
            <a:off x="7539502" y="1621971"/>
            <a:ext cx="3825184" cy="4034373"/>
          </a:xfrm>
          <a:prstGeom prst="rect">
            <a:avLst/>
          </a:prstGeom>
        </p:spPr>
      </p:pic>
      <p:sp>
        <p:nvSpPr>
          <p:cNvPr id="6" name="Tijdelijke aanduiding voor inhoud 2">
            <a:extLst>
              <a:ext uri="{FF2B5EF4-FFF2-40B4-BE49-F238E27FC236}">
                <a16:creationId xmlns:a16="http://schemas.microsoft.com/office/drawing/2014/main" id="{DC474592-2D29-468C-80BA-DEFA172E008A}"/>
              </a:ext>
            </a:extLst>
          </p:cNvPr>
          <p:cNvSpPr txBox="1">
            <a:spLocks/>
          </p:cNvSpPr>
          <p:nvPr/>
        </p:nvSpPr>
        <p:spPr>
          <a:xfrm>
            <a:off x="827314" y="2166708"/>
            <a:ext cx="6002167" cy="3439063"/>
          </a:xfrm>
        </p:spPr>
        <p:txBody>
          <a:bodyPr vert="horz" lIns="91440" tIns="45720" rIns="91440" bIns="45720" rtlCol="0">
            <a:normAutofit/>
          </a:bodyPr>
          <a:lstStyle>
            <a:lvl1pPr marL="342900" marR="0" indent="-342900" fontAlgn="auto">
              <a:lnSpc>
                <a:spcPct val="90000"/>
              </a:lnSpc>
              <a:spcBef>
                <a:spcPts val="1000"/>
              </a:spcBef>
              <a:spcAft>
                <a:spcPts val="0"/>
              </a:spcAft>
              <a:buClr>
                <a:srgbClr val="003350"/>
              </a:buClr>
              <a:buSzTx/>
              <a:buFont typeface="Wingdings" pitchFamily="2" charset="2"/>
              <a:buChar char="ü"/>
              <a:tabLst/>
              <a:defRPr sz="2000">
                <a:solidFill>
                  <a:srgbClr val="003350"/>
                </a:solidFill>
                <a:latin typeface="Calibri" panose="020F0502020204030204" pitchFamily="34" charset="0"/>
                <a:cs typeface="Calibri" panose="020F050202020403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latin typeface="Calibri" panose="020F0502020204030204" pitchFamily="34" charset="0"/>
                <a:cs typeface="Calibri" panose="020F0502020204030204" pitchFamily="34" charset="0"/>
              </a:defRPr>
            </a:lvl2pPr>
            <a:lvl3pPr indent="0">
              <a:lnSpc>
                <a:spcPct val="90000"/>
              </a:lnSpc>
              <a:spcBef>
                <a:spcPts val="500"/>
              </a:spcBef>
              <a:buFont typeface="Arial" panose="020B0604020202020204" pitchFamily="34" charset="0"/>
              <a:buNone/>
              <a:defRPr>
                <a:solidFill>
                  <a:schemeClr val="tx1">
                    <a:tint val="75000"/>
                  </a:schemeClr>
                </a:solidFill>
                <a:latin typeface="Calibri" panose="020F0502020204030204" pitchFamily="34" charset="0"/>
                <a:cs typeface="Calibri" panose="020F0502020204030204" pitchFamily="34" charset="0"/>
              </a:defRPr>
            </a:lvl3pPr>
            <a:lvl4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4pPr>
            <a:lvl5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endParaRPr lang="nl-NL"/>
          </a:p>
          <a:p>
            <a:pPr marL="0" indent="0">
              <a:buNone/>
            </a:pPr>
            <a:r>
              <a:rPr lang="nl-NL" sz="3000">
                <a:sym typeface="Roboto Light"/>
              </a:rPr>
              <a:t>Gaat de vraag over de juf/meester?</a:t>
            </a:r>
          </a:p>
          <a:p>
            <a:pPr marL="0" indent="0">
              <a:buNone/>
            </a:pPr>
            <a:endParaRPr lang="nl-NL" sz="3000">
              <a:sym typeface="Roboto Light"/>
            </a:endParaRPr>
          </a:p>
          <a:p>
            <a:pPr marL="0" indent="0">
              <a:buNone/>
            </a:pPr>
            <a:r>
              <a:rPr lang="nl-NL" sz="3000">
                <a:sym typeface="Roboto Light"/>
              </a:rPr>
              <a:t>Dan gaat het over alle juffen en </a:t>
            </a:r>
          </a:p>
          <a:p>
            <a:pPr marL="0" indent="0">
              <a:buNone/>
            </a:pPr>
            <a:r>
              <a:rPr lang="nl-NL" sz="3000">
                <a:sym typeface="Roboto Light"/>
              </a:rPr>
              <a:t>meesters waar je les van krijgt. </a:t>
            </a:r>
          </a:p>
        </p:txBody>
      </p:sp>
      <p:pic>
        <p:nvPicPr>
          <p:cNvPr id="7" name="Afbeelding 6">
            <a:extLst>
              <a:ext uri="{FF2B5EF4-FFF2-40B4-BE49-F238E27FC236}">
                <a16:creationId xmlns:a16="http://schemas.microsoft.com/office/drawing/2014/main" id="{DD7D59FF-8D91-4121-86CC-92E9C4F37591}"/>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81864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2500" dirty="0">
                <a:effectLst/>
                <a:latin typeface="Calibri" panose="020F0502020204030204" pitchFamily="34" charset="0"/>
                <a:ea typeface="Calibri" panose="020F0502020204030204" pitchFamily="34" charset="0"/>
                <a:cs typeface="Arial" panose="020B0604020202020204" pitchFamily="34" charset="0"/>
              </a:rPr>
              <a:t>Als me iets niet gelijk lukt, </a:t>
            </a:r>
            <a:br>
              <a:rPr lang="nl-NL" sz="2500" dirty="0">
                <a:effectLst/>
                <a:latin typeface="Calibri" panose="020F0502020204030204" pitchFamily="34" charset="0"/>
                <a:ea typeface="Calibri" panose="020F0502020204030204" pitchFamily="34" charset="0"/>
                <a:cs typeface="Arial" panose="020B0604020202020204" pitchFamily="34" charset="0"/>
              </a:rPr>
            </a:br>
            <a:r>
              <a:rPr lang="nl-NL" sz="2500" dirty="0">
                <a:effectLst/>
                <a:latin typeface="Calibri" panose="020F0502020204030204" pitchFamily="34" charset="0"/>
                <a:ea typeface="Calibri" panose="020F0502020204030204" pitchFamily="34" charset="0"/>
                <a:cs typeface="Arial" panose="020B0604020202020204" pitchFamily="34" charset="0"/>
              </a:rPr>
              <a:t>blijf ik het proberen.</a:t>
            </a:r>
            <a:endParaRPr lang="nl-NL" sz="2500" b="0" dirty="0"/>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pic>
        <p:nvPicPr>
          <p:cNvPr id="9" name="Afbeelding 8">
            <a:extLst>
              <a:ext uri="{FF2B5EF4-FFF2-40B4-BE49-F238E27FC236}">
                <a16:creationId xmlns:a16="http://schemas.microsoft.com/office/drawing/2014/main" id="{5DB02AA9-3E93-32FD-3684-B524BBF54F00}"/>
              </a:ext>
            </a:extLst>
          </p:cNvPr>
          <p:cNvPicPr>
            <a:picLocks noChangeAspect="1"/>
          </p:cNvPicPr>
          <p:nvPr/>
        </p:nvPicPr>
        <p:blipFill>
          <a:blip r:embed="rId5"/>
          <a:stretch>
            <a:fillRect/>
          </a:stretch>
        </p:blipFill>
        <p:spPr>
          <a:xfrm>
            <a:off x="6095202" y="5059680"/>
            <a:ext cx="4987078" cy="1675344"/>
          </a:xfrm>
          <a:prstGeom prst="rect">
            <a:avLst/>
          </a:prstGeom>
        </p:spPr>
      </p:pic>
    </p:spTree>
    <p:extLst>
      <p:ext uri="{BB962C8B-B14F-4D97-AF65-F5344CB8AC3E}">
        <p14:creationId xmlns:p14="http://schemas.microsoft.com/office/powerpoint/2010/main" val="19617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16715876-3C8C-E44F-0E31-E11156ECB80D}"/>
              </a:ext>
            </a:extLst>
          </p:cNvPr>
          <p:cNvSpPr>
            <a:spLocks noGrp="1"/>
          </p:cNvSpPr>
          <p:nvPr>
            <p:ph type="body" idx="11"/>
          </p:nvPr>
        </p:nvSpPr>
        <p:spPr/>
        <p:txBody>
          <a:bodyPr/>
          <a:lstStyle/>
          <a:p>
            <a:endParaRPr lang="nl-NL"/>
          </a:p>
        </p:txBody>
      </p:sp>
      <p:pic>
        <p:nvPicPr>
          <p:cNvPr id="14" name="Afbeelding 13">
            <a:extLst>
              <a:ext uri="{FF2B5EF4-FFF2-40B4-BE49-F238E27FC236}">
                <a16:creationId xmlns:a16="http://schemas.microsoft.com/office/drawing/2014/main" id="{7782A328-81B6-5E5A-DDF6-9C2F3222196C}"/>
              </a:ext>
            </a:extLst>
          </p:cNvPr>
          <p:cNvPicPr>
            <a:picLocks noChangeAspect="1"/>
          </p:cNvPicPr>
          <p:nvPr/>
        </p:nvPicPr>
        <p:blipFill>
          <a:blip r:embed="rId3"/>
          <a:stretch>
            <a:fillRect/>
          </a:stretch>
        </p:blipFill>
        <p:spPr>
          <a:xfrm>
            <a:off x="3132070" y="209389"/>
            <a:ext cx="7539345" cy="5659257"/>
          </a:xfrm>
          <a:prstGeom prst="rect">
            <a:avLst/>
          </a:prstGeom>
          <a:ln>
            <a:noFill/>
          </a:ln>
          <a:effectLst>
            <a:outerShdw blurRad="292100" dist="139700" dir="2700000" algn="tl" rotWithShape="0">
              <a:srgbClr val="333333">
                <a:alpha val="65000"/>
              </a:srgbClr>
            </a:outerShdw>
          </a:effectLst>
        </p:spPr>
      </p:pic>
      <p:pic>
        <p:nvPicPr>
          <p:cNvPr id="3" name="Afbeelding 2">
            <a:extLst>
              <a:ext uri="{FF2B5EF4-FFF2-40B4-BE49-F238E27FC236}">
                <a16:creationId xmlns:a16="http://schemas.microsoft.com/office/drawing/2014/main" id="{22275E5D-735A-8800-0219-F879906C8366}"/>
              </a:ext>
            </a:extLst>
          </p:cNvPr>
          <p:cNvPicPr>
            <a:picLocks noChangeAspect="1"/>
          </p:cNvPicPr>
          <p:nvPr/>
        </p:nvPicPr>
        <p:blipFill>
          <a:blip r:embed="rId4"/>
          <a:stretch>
            <a:fillRect/>
          </a:stretch>
        </p:blipFill>
        <p:spPr>
          <a:xfrm>
            <a:off x="827313" y="2647330"/>
            <a:ext cx="6192052" cy="3786127"/>
          </a:xfrm>
          <a:prstGeom prst="rect">
            <a:avLst/>
          </a:prstGeom>
          <a:ln>
            <a:noFill/>
          </a:ln>
          <a:effectLst>
            <a:outerShdw blurRad="292100" dist="139700" dir="2700000" algn="tl" rotWithShape="0">
              <a:srgbClr val="333333">
                <a:alpha val="65000"/>
              </a:srgbClr>
            </a:outerShdw>
          </a:effectLst>
        </p:spPr>
      </p:pic>
      <p:sp>
        <p:nvSpPr>
          <p:cNvPr id="4" name="Tekstvak 3">
            <a:extLst>
              <a:ext uri="{FF2B5EF4-FFF2-40B4-BE49-F238E27FC236}">
                <a16:creationId xmlns:a16="http://schemas.microsoft.com/office/drawing/2014/main" id="{86A77797-CA93-774E-0043-3E6F1DB101A0}"/>
              </a:ext>
            </a:extLst>
          </p:cNvPr>
          <p:cNvSpPr txBox="1"/>
          <p:nvPr/>
        </p:nvSpPr>
        <p:spPr>
          <a:xfrm>
            <a:off x="3469341" y="989354"/>
            <a:ext cx="4222377" cy="436034"/>
          </a:xfrm>
          <a:prstGeom prst="rect">
            <a:avLst/>
          </a:prstGeom>
          <a:noFill/>
        </p:spPr>
        <p:txBody>
          <a:bodyPr wrap="square" rtlCol="0">
            <a:spAutoFit/>
          </a:bodyPr>
          <a:lstStyle/>
          <a:p>
            <a:endParaRPr lang="nl-NL" dirty="0"/>
          </a:p>
        </p:txBody>
      </p:sp>
      <p:sp>
        <p:nvSpPr>
          <p:cNvPr id="5" name="Rechthoek: afgeronde hoeken 4">
            <a:extLst>
              <a:ext uri="{FF2B5EF4-FFF2-40B4-BE49-F238E27FC236}">
                <a16:creationId xmlns:a16="http://schemas.microsoft.com/office/drawing/2014/main" id="{CF57FBC7-757A-85F5-525D-6CC792B1C842}"/>
              </a:ext>
            </a:extLst>
          </p:cNvPr>
          <p:cNvSpPr/>
          <p:nvPr/>
        </p:nvSpPr>
        <p:spPr>
          <a:xfrm>
            <a:off x="3469341" y="908672"/>
            <a:ext cx="4504765" cy="436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00" dirty="0">
                <a:solidFill>
                  <a:schemeClr val="tx1"/>
                </a:solidFill>
              </a:rPr>
              <a:t>1. Ik vind de lessen van mijn juf of meester leuk en interessant.</a:t>
            </a:r>
          </a:p>
        </p:txBody>
      </p:sp>
      <p:sp>
        <p:nvSpPr>
          <p:cNvPr id="8" name="Rechthoek: afgeronde hoeken 7">
            <a:extLst>
              <a:ext uri="{FF2B5EF4-FFF2-40B4-BE49-F238E27FC236}">
                <a16:creationId xmlns:a16="http://schemas.microsoft.com/office/drawing/2014/main" id="{8A47EEA2-F107-1078-6EE5-ABD93B1F18EA}"/>
              </a:ext>
            </a:extLst>
          </p:cNvPr>
          <p:cNvSpPr/>
          <p:nvPr/>
        </p:nvSpPr>
        <p:spPr>
          <a:xfrm>
            <a:off x="3487271" y="1921680"/>
            <a:ext cx="4504765" cy="436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300" dirty="0">
                <a:solidFill>
                  <a:schemeClr val="tx1"/>
                </a:solidFill>
              </a:rPr>
              <a:t>2. </a:t>
            </a:r>
            <a:r>
              <a:rPr lang="nl-NL" sz="13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Ik krijg werk dat ik graag doe.</a:t>
            </a:r>
            <a:endParaRPr lang="nl-NL" sz="1300" dirty="0">
              <a:solidFill>
                <a:schemeClr val="tx1"/>
              </a:solidFill>
            </a:endParaRPr>
          </a:p>
        </p:txBody>
      </p:sp>
    </p:spTree>
    <p:extLst>
      <p:ext uri="{BB962C8B-B14F-4D97-AF65-F5344CB8AC3E}">
        <p14:creationId xmlns:p14="http://schemas.microsoft.com/office/powerpoint/2010/main" val="200691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9159D3E7-C818-C996-C39E-E2A5DE149E3D}"/>
              </a:ext>
            </a:extLst>
          </p:cNvPr>
          <p:cNvSpPr>
            <a:spLocks noGrp="1"/>
          </p:cNvSpPr>
          <p:nvPr>
            <p:ph type="body" idx="14"/>
          </p:nvPr>
        </p:nvSpPr>
        <p:spPr/>
        <p:txBody>
          <a:bodyPr/>
          <a:lstStyle/>
          <a:p>
            <a:endParaRPr lang="nl-NL" dirty="0">
              <a:highlight>
                <a:srgbClr val="FFFF00"/>
              </a:highlight>
            </a:endParaRPr>
          </a:p>
        </p:txBody>
      </p:sp>
      <p:sp>
        <p:nvSpPr>
          <p:cNvPr id="11" name="Tijdelijke aanduiding voor tekst 10">
            <a:extLst>
              <a:ext uri="{FF2B5EF4-FFF2-40B4-BE49-F238E27FC236}">
                <a16:creationId xmlns:a16="http://schemas.microsoft.com/office/drawing/2014/main" id="{12E70893-2EE6-DD69-6FFC-66FE3F9E76A7}"/>
              </a:ext>
            </a:extLst>
          </p:cNvPr>
          <p:cNvSpPr>
            <a:spLocks noGrp="1"/>
          </p:cNvSpPr>
          <p:nvPr>
            <p:ph type="body" idx="11"/>
          </p:nvPr>
        </p:nvSpPr>
        <p:spPr/>
        <p:txBody>
          <a:bodyPr/>
          <a:lstStyle/>
          <a:p>
            <a:endParaRPr lang="nl-NL"/>
          </a:p>
        </p:txBody>
      </p:sp>
      <p:pic>
        <p:nvPicPr>
          <p:cNvPr id="4" name="Afbeelding 3">
            <a:extLst>
              <a:ext uri="{FF2B5EF4-FFF2-40B4-BE49-F238E27FC236}">
                <a16:creationId xmlns:a16="http://schemas.microsoft.com/office/drawing/2014/main" id="{E5D6332F-F65F-9D2F-9D07-A68B05A9E3FA}"/>
              </a:ext>
            </a:extLst>
          </p:cNvPr>
          <p:cNvPicPr>
            <a:picLocks noChangeAspect="1"/>
          </p:cNvPicPr>
          <p:nvPr/>
        </p:nvPicPr>
        <p:blipFill>
          <a:blip r:embed="rId3"/>
          <a:stretch>
            <a:fillRect/>
          </a:stretch>
        </p:blipFill>
        <p:spPr>
          <a:xfrm>
            <a:off x="827313" y="424543"/>
            <a:ext cx="9898902" cy="5850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77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Zin in het werken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9A7916F9-F5A7-1BB7-53E8-0070DAF765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9816" y="1906883"/>
            <a:ext cx="6174666" cy="4121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3380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1" ma:contentTypeDescription="Een nieuw document maken." ma:contentTypeScope="" ma:versionID="b9c9f4e40c1fec0a4d65ac77051bffa8">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6d6589debfb555e4b7d25bec49056daa"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3B65F-B749-4132-82E5-5E00F7869253}">
  <ds:schemaRefs>
    <ds:schemaRef ds:uri="http://schemas.microsoft.com/sharepoint/v3/contenttype/forms"/>
  </ds:schemaRefs>
</ds:datastoreItem>
</file>

<file path=customXml/itemProps2.xml><?xml version="1.0" encoding="utf-8"?>
<ds:datastoreItem xmlns:ds="http://schemas.openxmlformats.org/officeDocument/2006/customXml" ds:itemID="{0D0AE9DA-F385-42EB-AC43-52EFD5BD8627}">
  <ds:schemaRefs>
    <ds:schemaRef ds:uri="2eba3bf3-3458-490d-80b9-e075e15d3d2c"/>
    <ds:schemaRef ds:uri="a012aacf-99b9-4dfa-95bd-5c6a35a5c9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60894600-8476-4fd7-b2c5-ff917fc705dd"/>
    <ds:schemaRef ds:uri="fbe72611-bf81-487e-b0f6-1ac12b8ec030"/>
  </ds:schemaRefs>
</ds:datastoreItem>
</file>

<file path=customXml/itemProps3.xml><?xml version="1.0" encoding="utf-8"?>
<ds:datastoreItem xmlns:ds="http://schemas.openxmlformats.org/officeDocument/2006/customXml" ds:itemID="{552E6056-BDFF-4598-86F1-9D932D1BA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1542</TotalTime>
  <Words>3469</Words>
  <Application>Microsoft Office PowerPoint</Application>
  <PresentationFormat>Breedbeeld</PresentationFormat>
  <Paragraphs>257</Paragraphs>
  <Slides>22</Slides>
  <Notes>22</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Kantoorthema</vt:lpstr>
      <vt:lpstr>Zien! Leerling 5-8 Totaal – versie bao/s(b)o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Haverhals, Bertine | Driestar educatief</cp:lastModifiedBy>
  <cp:revision>5</cp:revision>
  <dcterms:created xsi:type="dcterms:W3CDTF">2021-03-05T08:16:01Z</dcterms:created>
  <dcterms:modified xsi:type="dcterms:W3CDTF">2022-10-29T15:26:44Z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