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4430" r:id="rId5"/>
    <p:sldId id="4431" r:id="rId6"/>
    <p:sldId id="4432" r:id="rId7"/>
    <p:sldId id="4438" r:id="rId8"/>
    <p:sldId id="4434" r:id="rId9"/>
    <p:sldId id="5374" r:id="rId10"/>
    <p:sldId id="4436" r:id="rId11"/>
    <p:sldId id="4437" r:id="rId12"/>
    <p:sldId id="4439" r:id="rId13"/>
    <p:sldId id="5500" r:id="rId14"/>
    <p:sldId id="4440" r:id="rId15"/>
    <p:sldId id="4442" r:id="rId16"/>
    <p:sldId id="4446" r:id="rId17"/>
    <p:sldId id="4447" r:id="rId18"/>
    <p:sldId id="4448" r:id="rId19"/>
    <p:sldId id="5498" r:id="rId20"/>
    <p:sldId id="1858" r:id="rId21"/>
    <p:sldId id="5497" r:id="rId22"/>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Presentatie" id="{D1A71C9D-B6DE-AB4E-9887-06671BE82916}">
          <p14:sldIdLst/>
        </p14:section>
        <p14:section name="Zien!1-16" id="{8CE70CD5-5ED7-B94F-A2B0-2C33ABD56734}">
          <p14:sldIdLst>
            <p14:sldId id="4430"/>
            <p14:sldId id="4431"/>
            <p14:sldId id="4432"/>
            <p14:sldId id="4438"/>
            <p14:sldId id="4434"/>
            <p14:sldId id="5374"/>
            <p14:sldId id="4436"/>
            <p14:sldId id="4437"/>
            <p14:sldId id="4439"/>
            <p14:sldId id="5500"/>
            <p14:sldId id="4440"/>
            <p14:sldId id="4442"/>
            <p14:sldId id="4446"/>
            <p14:sldId id="4447"/>
            <p14:sldId id="4448"/>
            <p14:sldId id="5498"/>
            <p14:sldId id="1858"/>
            <p14:sldId id="5497"/>
          </p14:sldIdLst>
        </p14:section>
        <p14:section name="techniek" id="{8384FB4D-3992-4D1B-99CE-C94415ED3E2A}">
          <p14:sldIdLst/>
        </p14:section>
        <p14:section name="Zien!1-16 (activiteit)" id="{C7DD9BAC-7835-46E0-A07A-4B3930C95545}">
          <p14:sldIdLst/>
        </p14:section>
        <p14:section name="OP" id="{450CC253-5C8E-4BBB-8C7E-163C46F84771}">
          <p14:sldIdLst/>
        </p14:section>
        <p14:section name="preventief werken" id="{27675CE2-C580-44B9-967A-2D1665BE217A}">
          <p14:sldIdLst/>
        </p14:section>
        <p14:section name="Preventief werken Kasteel" id="{B9AB4C1B-D49C-4F47-B09D-987F16714F2E}">
          <p14:sldIdLst/>
        </p14:section>
        <p14:section name="Curatief werken" id="{BA9FD55B-3FBB-400B-8C72-7FEB79730786}">
          <p14:sldIdLst/>
        </p14:section>
        <p14:section name="Pedagogische vaardigheden" id="{92394545-3986-40FC-9D15-8380903FD1E5}">
          <p14:sldIdLst/>
        </p14:section>
        <p14:section name="Emotionele ontwikkeling" id="{43677473-E329-4592-A9EF-9C90268A53B1}">
          <p14:sldIdLst/>
        </p14:section>
        <p14:section name="Methoden" id="{BF930E1B-897C-451E-8ECC-DF44970AA385}">
          <p14:sldIdLst/>
        </p14:section>
        <p14:section name="Handelingssuggesties" id="{0FC9FC25-3657-41B3-BEE1-2BCAFC8AE51B}">
          <p14:sldIdLst/>
        </p14:section>
        <p14:section name="Sensomotorische activiteiten" id="{C2032A81-423B-40CF-97D6-B75517F8F0DB}">
          <p14:sldIdLst/>
        </p14:section>
        <p14:section name="Leerlingbetrokkenheid" id="{2580FB35-B79E-44BE-AC02-7A2E56187124}">
          <p14:sldIdLst/>
        </p14:section>
        <p14:section name="Ouders" id="{37052551-D545-4F06-A5B2-DA73F49575B9}">
          <p14:sldIdLst/>
        </p14:section>
        <p14:section name="Leerlingvragenlijsten" id="{64754594-C153-4BA3-8C01-BFEB699F1BE1}">
          <p14:sldIdLst/>
        </p14:section>
        <p14:section name="Afbeeldingen" id="{02C4C735-A888-4158-B4F4-678E01B5A664}">
          <p14:sldIdLst/>
        </p14:section>
        <p14:section name="Zien!vo slides" id="{6D65CE34-C80F-9848-9593-491543903E8F}">
          <p14:sldIdLst/>
        </p14:section>
        <p14:section name="Naamloze sectie" id="{997E43EE-099E-4119-AC0C-CD8648916D4C}">
          <p14:sldIdLst/>
        </p14:section>
        <p14:section name="Naamloze sectie" id="{406CA0DD-6D7F-46A0-9C10-D78A7709BE71}">
          <p14:sldIdLst/>
        </p14:section>
        <p14:section name="Cito SEO ZML" id="{22B3D169-7513-4059-9C98-89FE9C07CAA7}">
          <p14:sldIdLst/>
        </p14:section>
        <p14:section name="werkvormen" id="{AF6722B4-C48D-46C4-BB52-DDF8A35A6907}">
          <p14:sldIdLst/>
        </p14:section>
        <p14:section name="Nieuwe autoriteit Verbindend gezag" id="{10102458-E2F7-420A-A162-337B2CC86BDA}">
          <p14:sldIdLst/>
        </p14:section>
        <p14:section name="Geef me de 5" id="{A09C6E54-E00C-4511-9963-581491E16C35}">
          <p14:sldIdLst/>
        </p14:section>
        <p14:section name="Naamloze sectie" id="{4E9EF841-5CE0-46B1-9905-FB66E61874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71CCFF"/>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15" d="100"/>
          <a:sy n="115" d="100"/>
        </p:scale>
        <p:origin x="917"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02066A-DEB3-4220-B046-931658E4E62B}"/>
              </a:ext>
            </a:extLst>
          </p:cNvPr>
          <p:cNvSpPr>
            <a:spLocks noGrp="1"/>
          </p:cNvSpPr>
          <p:nvPr>
            <p:ph type="hdr" sz="quarter"/>
          </p:nvPr>
        </p:nvSpPr>
        <p:spPr>
          <a:xfrm>
            <a:off x="1" y="0"/>
            <a:ext cx="2985558" cy="502835"/>
          </a:xfrm>
          <a:prstGeom prst="rect">
            <a:avLst/>
          </a:prstGeom>
        </p:spPr>
        <p:txBody>
          <a:bodyPr vert="horz" lIns="92456" tIns="46228" rIns="92456" bIns="46228"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11EBD38-FC2D-41DB-B9B5-3119D2CC2924}"/>
              </a:ext>
            </a:extLst>
          </p:cNvPr>
          <p:cNvSpPr>
            <a:spLocks noGrp="1"/>
          </p:cNvSpPr>
          <p:nvPr>
            <p:ph type="dt" sz="quarter" idx="1"/>
          </p:nvPr>
        </p:nvSpPr>
        <p:spPr>
          <a:xfrm>
            <a:off x="3902599" y="0"/>
            <a:ext cx="2985558" cy="502835"/>
          </a:xfrm>
          <a:prstGeom prst="rect">
            <a:avLst/>
          </a:prstGeom>
        </p:spPr>
        <p:txBody>
          <a:bodyPr vert="horz" lIns="92456" tIns="46228" rIns="92456" bIns="46228" rtlCol="0"/>
          <a:lstStyle>
            <a:lvl1pPr algn="r">
              <a:defRPr sz="1200"/>
            </a:lvl1pPr>
          </a:lstStyle>
          <a:p>
            <a:fld id="{579826E9-D6B9-41D1-84D5-989E21D0069A}" type="datetimeFigureOut">
              <a:rPr lang="nl-NL" smtClean="0"/>
              <a:t>30-3-2026</a:t>
            </a:fld>
            <a:endParaRPr lang="nl-NL"/>
          </a:p>
        </p:txBody>
      </p:sp>
      <p:sp>
        <p:nvSpPr>
          <p:cNvPr id="4" name="Tijdelijke aanduiding voor voettekst 3">
            <a:extLst>
              <a:ext uri="{FF2B5EF4-FFF2-40B4-BE49-F238E27FC236}">
                <a16:creationId xmlns:a16="http://schemas.microsoft.com/office/drawing/2014/main" id="{3F9DF1BC-E1DE-4D09-A57E-67A6789C8180}"/>
              </a:ext>
            </a:extLst>
          </p:cNvPr>
          <p:cNvSpPr>
            <a:spLocks noGrp="1"/>
          </p:cNvSpPr>
          <p:nvPr>
            <p:ph type="ftr" sz="quarter" idx="2"/>
          </p:nvPr>
        </p:nvSpPr>
        <p:spPr>
          <a:xfrm>
            <a:off x="1" y="9519056"/>
            <a:ext cx="2985558" cy="502834"/>
          </a:xfrm>
          <a:prstGeom prst="rect">
            <a:avLst/>
          </a:prstGeom>
        </p:spPr>
        <p:txBody>
          <a:bodyPr vert="horz" lIns="92456" tIns="46228" rIns="92456" bIns="46228"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116023B-C9DC-4625-A694-22195359C79A}"/>
              </a:ext>
            </a:extLst>
          </p:cNvPr>
          <p:cNvSpPr>
            <a:spLocks noGrp="1"/>
          </p:cNvSpPr>
          <p:nvPr>
            <p:ph type="sldNum" sz="quarter" idx="3"/>
          </p:nvPr>
        </p:nvSpPr>
        <p:spPr>
          <a:xfrm>
            <a:off x="3902599" y="9519056"/>
            <a:ext cx="2985558" cy="502834"/>
          </a:xfrm>
          <a:prstGeom prst="rect">
            <a:avLst/>
          </a:prstGeom>
        </p:spPr>
        <p:txBody>
          <a:bodyPr vert="horz" lIns="92456" tIns="46228" rIns="92456" bIns="46228" rtlCol="0" anchor="b"/>
          <a:lstStyle>
            <a:lvl1pPr algn="r">
              <a:defRPr sz="1200"/>
            </a:lvl1pPr>
          </a:lstStyle>
          <a:p>
            <a:fld id="{FB94AC5A-610F-4CA5-9960-D0246AB96AAC}" type="slidenum">
              <a:rPr lang="nl-NL" smtClean="0"/>
              <a:t>‹nr.›</a:t>
            </a:fld>
            <a:endParaRPr lang="nl-NL"/>
          </a:p>
        </p:txBody>
      </p:sp>
    </p:spTree>
    <p:extLst>
      <p:ext uri="{BB962C8B-B14F-4D97-AF65-F5344CB8AC3E}">
        <p14:creationId xmlns:p14="http://schemas.microsoft.com/office/powerpoint/2010/main" val="285212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5558" cy="502835"/>
          </a:xfrm>
          <a:prstGeom prst="rect">
            <a:avLst/>
          </a:prstGeom>
        </p:spPr>
        <p:txBody>
          <a:bodyPr vert="horz" lIns="92456" tIns="46228" rIns="92456" bIns="46228" rtlCol="0"/>
          <a:lstStyle>
            <a:lvl1pPr algn="l">
              <a:defRPr sz="1200"/>
            </a:lvl1pPr>
          </a:lstStyle>
          <a:p>
            <a:endParaRPr lang="nl-NL"/>
          </a:p>
        </p:txBody>
      </p:sp>
      <p:sp>
        <p:nvSpPr>
          <p:cNvPr id="3" name="Tijdelijke aanduiding voor datum 2"/>
          <p:cNvSpPr>
            <a:spLocks noGrp="1"/>
          </p:cNvSpPr>
          <p:nvPr>
            <p:ph type="dt" idx="1"/>
          </p:nvPr>
        </p:nvSpPr>
        <p:spPr>
          <a:xfrm>
            <a:off x="3902599" y="0"/>
            <a:ext cx="2985558" cy="502835"/>
          </a:xfrm>
          <a:prstGeom prst="rect">
            <a:avLst/>
          </a:prstGeom>
        </p:spPr>
        <p:txBody>
          <a:bodyPr vert="horz" lIns="92456" tIns="46228" rIns="92456" bIns="46228" rtlCol="0"/>
          <a:lstStyle>
            <a:lvl1pPr algn="r">
              <a:defRPr sz="1200"/>
            </a:lvl1pPr>
          </a:lstStyle>
          <a:p>
            <a:fld id="{F872E54F-DD2B-7B42-BBC8-AC4CFBE2854A}" type="datetimeFigureOut">
              <a:rPr lang="nl-NL" smtClean="0"/>
              <a:t>30-3-2026</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2456" tIns="46228" rIns="92456" bIns="46228" rtlCol="0" anchor="ctr"/>
          <a:lstStyle/>
          <a:p>
            <a:endParaRPr lang="nl-NL"/>
          </a:p>
        </p:txBody>
      </p:sp>
      <p:sp>
        <p:nvSpPr>
          <p:cNvPr id="5" name="Tijdelijke aanduiding voor notities 4"/>
          <p:cNvSpPr>
            <a:spLocks noGrp="1"/>
          </p:cNvSpPr>
          <p:nvPr>
            <p:ph type="body" sz="quarter" idx="3"/>
          </p:nvPr>
        </p:nvSpPr>
        <p:spPr>
          <a:xfrm>
            <a:off x="688976" y="4823033"/>
            <a:ext cx="5511800" cy="3946119"/>
          </a:xfrm>
          <a:prstGeom prst="rect">
            <a:avLst/>
          </a:prstGeom>
        </p:spPr>
        <p:txBody>
          <a:bodyPr vert="horz" lIns="92456" tIns="46228" rIns="92456" bIns="4622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519056"/>
            <a:ext cx="2985558" cy="502834"/>
          </a:xfrm>
          <a:prstGeom prst="rect">
            <a:avLst/>
          </a:prstGeom>
        </p:spPr>
        <p:txBody>
          <a:bodyPr vert="horz" lIns="92456" tIns="46228" rIns="92456" bIns="4622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599" y="9519056"/>
            <a:ext cx="2985558" cy="502834"/>
          </a:xfrm>
          <a:prstGeom prst="rect">
            <a:avLst/>
          </a:prstGeom>
        </p:spPr>
        <p:txBody>
          <a:bodyPr vert="horz" lIns="92456" tIns="46228" rIns="92456" bIns="46228"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3480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EDB5-EE85-096D-CC1D-632AD9FA9770}"/>
            </a:ext>
          </a:extLst>
        </p:cNvPr>
        <p:cNvGrpSpPr/>
        <p:nvPr/>
      </p:nvGrpSpPr>
      <p:grpSpPr>
        <a:xfrm>
          <a:off x="0" y="0"/>
          <a:ext cx="0" cy="0"/>
          <a:chOff x="0" y="0"/>
          <a:chExt cx="0" cy="0"/>
        </a:xfrm>
      </p:grpSpPr>
      <p:sp>
        <p:nvSpPr>
          <p:cNvPr id="95234" name="Tijdelijke aanduiding voor dia-afbeelding 1">
            <a:extLst>
              <a:ext uri="{FF2B5EF4-FFF2-40B4-BE49-F238E27FC236}">
                <a16:creationId xmlns:a16="http://schemas.microsoft.com/office/drawing/2014/main" id="{1B0873B4-620C-FA94-37A1-B51156F6E3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a:extLst>
              <a:ext uri="{FF2B5EF4-FFF2-40B4-BE49-F238E27FC236}">
                <a16:creationId xmlns:a16="http://schemas.microsoft.com/office/drawing/2014/main" id="{3CC6CD90-36E6-89C3-5F62-1ECDB9178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Laat een leerling het gedrag niet zien, dan kies je een score 1.</a:t>
            </a:r>
          </a:p>
        </p:txBody>
      </p:sp>
      <p:sp>
        <p:nvSpPr>
          <p:cNvPr id="95236" name="Tijdelijke aanduiding voor dianummer 3">
            <a:extLst>
              <a:ext uri="{FF2B5EF4-FFF2-40B4-BE49-F238E27FC236}">
                <a16:creationId xmlns:a16="http://schemas.microsoft.com/office/drawing/2014/main" id="{EBCC9BA4-D446-D7F8-3732-7C504C045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205" indent="-288925">
              <a:defRPr>
                <a:solidFill>
                  <a:schemeClr val="tx1"/>
                </a:solidFill>
                <a:latin typeface="Arial" panose="020B0604020202020204" pitchFamily="34" charset="0"/>
              </a:defRPr>
            </a:lvl2pPr>
            <a:lvl3pPr marL="1155701" indent="-231140">
              <a:defRPr>
                <a:solidFill>
                  <a:schemeClr val="tx1"/>
                </a:solidFill>
                <a:latin typeface="Arial" panose="020B0604020202020204" pitchFamily="34" charset="0"/>
              </a:defRPr>
            </a:lvl3pPr>
            <a:lvl4pPr marL="1617981" indent="-231140">
              <a:defRPr>
                <a:solidFill>
                  <a:schemeClr val="tx1"/>
                </a:solidFill>
                <a:latin typeface="Arial" panose="020B0604020202020204" pitchFamily="34" charset="0"/>
              </a:defRPr>
            </a:lvl4pPr>
            <a:lvl5pPr marL="2080261" indent="-231140">
              <a:defRPr>
                <a:solidFill>
                  <a:schemeClr val="tx1"/>
                </a:solidFill>
                <a:latin typeface="Arial" panose="020B0604020202020204" pitchFamily="34" charset="0"/>
              </a:defRPr>
            </a:lvl5pPr>
            <a:lvl6pPr marL="2542541" indent="-231140" eaLnBrk="0" fontAlgn="base" hangingPunct="0">
              <a:spcBef>
                <a:spcPct val="0"/>
              </a:spcBef>
              <a:spcAft>
                <a:spcPct val="0"/>
              </a:spcAft>
              <a:defRPr>
                <a:solidFill>
                  <a:schemeClr val="tx1"/>
                </a:solidFill>
                <a:latin typeface="Arial" panose="020B0604020202020204" pitchFamily="34" charset="0"/>
              </a:defRPr>
            </a:lvl6pPr>
            <a:lvl7pPr marL="3004823" indent="-231140" eaLnBrk="0" fontAlgn="base" hangingPunct="0">
              <a:spcBef>
                <a:spcPct val="0"/>
              </a:spcBef>
              <a:spcAft>
                <a:spcPct val="0"/>
              </a:spcAft>
              <a:defRPr>
                <a:solidFill>
                  <a:schemeClr val="tx1"/>
                </a:solidFill>
                <a:latin typeface="Arial" panose="020B0604020202020204" pitchFamily="34" charset="0"/>
              </a:defRPr>
            </a:lvl7pPr>
            <a:lvl8pPr marL="3467103" indent="-231140" eaLnBrk="0" fontAlgn="base" hangingPunct="0">
              <a:spcBef>
                <a:spcPct val="0"/>
              </a:spcBef>
              <a:spcAft>
                <a:spcPct val="0"/>
              </a:spcAft>
              <a:defRPr>
                <a:solidFill>
                  <a:schemeClr val="tx1"/>
                </a:solidFill>
                <a:latin typeface="Arial" panose="020B0604020202020204" pitchFamily="34" charset="0"/>
              </a:defRPr>
            </a:lvl8pPr>
            <a:lvl9pPr marL="3929383" indent="-231140" eaLnBrk="0" fontAlgn="base" hangingPunct="0">
              <a:spcBef>
                <a:spcPct val="0"/>
              </a:spcBef>
              <a:spcAft>
                <a:spcPct val="0"/>
              </a:spcAft>
              <a:defRPr>
                <a:solidFill>
                  <a:schemeClr val="tx1"/>
                </a:solidFill>
                <a:latin typeface="Arial" panose="020B0604020202020204" pitchFamily="34" charset="0"/>
              </a:defRPr>
            </a:lvl9pPr>
          </a:lstStyle>
          <a:p>
            <a:fld id="{67973EFE-E8EC-46B1-BE2C-A5F5AC6E9185}" type="slidenum">
              <a:rPr lang="nl-NL" altLang="nl-NL" smtClean="0"/>
              <a:pPr/>
              <a:t>6</a:t>
            </a:fld>
            <a:endParaRPr lang="nl-NL" altLang="nl-NL"/>
          </a:p>
        </p:txBody>
      </p:sp>
    </p:spTree>
    <p:extLst>
      <p:ext uri="{BB962C8B-B14F-4D97-AF65-F5344CB8AC3E}">
        <p14:creationId xmlns:p14="http://schemas.microsoft.com/office/powerpoint/2010/main" val="336638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338978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F421-60D8-9E5B-5987-B9AF2036BA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B69615-B825-FE91-4A37-689D09C91D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BB2C0E-AEA1-E620-7A79-E3E65DF2FA1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EF2690-A5DF-4652-273F-BECF44DE7153}"/>
              </a:ext>
            </a:extLst>
          </p:cNvPr>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88708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 Text">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6134401" y="6539760"/>
            <a:ext cx="314991" cy="229069"/>
          </a:xfrm>
          <a:prstGeom prst="rect">
            <a:avLst/>
          </a:prstGeom>
        </p:spPr>
        <p:txBody>
          <a:bodyPr/>
          <a:lstStyle>
            <a:lvl1pPr>
              <a:defRPr>
                <a:solidFill>
                  <a:schemeClr val="bg1"/>
                </a:solidFill>
              </a:defRPr>
            </a:lvl1pPr>
          </a:lstStyle>
          <a:p>
            <a:fld id="{86CB4B4D-7CA3-9044-876B-883B54F8677D}" type="slidenum">
              <a:rPr lang="nl-NL" smtClean="0"/>
              <a:pPr/>
              <a:t>‹nr.›</a:t>
            </a:fld>
            <a:endParaRPr lang="nl-NL"/>
          </a:p>
        </p:txBody>
      </p:sp>
      <p:sp>
        <p:nvSpPr>
          <p:cNvPr id="5" name="Shape 60"/>
          <p:cNvSpPr>
            <a:spLocks noGrp="1"/>
          </p:cNvSpPr>
          <p:nvPr>
            <p:ph type="title"/>
          </p:nvPr>
        </p:nvSpPr>
        <p:spPr>
          <a:xfrm>
            <a:off x="769347" y="381505"/>
            <a:ext cx="10713243" cy="1328036"/>
          </a:xfrm>
          <a:prstGeom prst="rect">
            <a:avLst/>
          </a:prstGeom>
        </p:spPr>
        <p:txBody>
          <a:bodyPr/>
          <a:lstStyle/>
          <a:p>
            <a:r>
              <a:rPr lang="en-US" err="1"/>
              <a:t>Titelstijl</a:t>
            </a:r>
            <a:r>
              <a:rPr lang="en-US"/>
              <a:t> van model </a:t>
            </a:r>
            <a:r>
              <a:rPr lang="en-US" err="1"/>
              <a:t>bewerken</a:t>
            </a:r>
            <a:endParaRPr/>
          </a:p>
        </p:txBody>
      </p:sp>
      <p:sp>
        <p:nvSpPr>
          <p:cNvPr id="6" name="Shape 69"/>
          <p:cNvSpPr>
            <a:spLocks noGrp="1"/>
          </p:cNvSpPr>
          <p:nvPr>
            <p:ph type="body" idx="1"/>
          </p:nvPr>
        </p:nvSpPr>
        <p:spPr>
          <a:xfrm>
            <a:off x="769347" y="2037713"/>
            <a:ext cx="10713243" cy="3984204"/>
          </a:xfrm>
          <a:prstGeom prst="rect">
            <a:avLst/>
          </a:prstGeom>
        </p:spPr>
        <p:txBody>
          <a:bodyPr>
            <a:normAutofit/>
          </a:bodyPr>
          <a:lstStyle>
            <a:lvl1pPr marL="455989" indent="-455989" algn="l">
              <a:spcBef>
                <a:spcPts val="32"/>
              </a:spcBef>
              <a:buSzPct val="75000"/>
              <a:buFontTx/>
              <a:buBlip>
                <a:blip r:embed="rId2"/>
              </a:buBlip>
              <a:defRPr sz="2400"/>
            </a:lvl1pPr>
            <a:lvl2pPr marL="988775" indent="-379191"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a:p>
        </p:txBody>
      </p:sp>
    </p:spTree>
    <p:extLst>
      <p:ext uri="{BB962C8B-B14F-4D97-AF65-F5344CB8AC3E}">
        <p14:creationId xmlns:p14="http://schemas.microsoft.com/office/powerpoint/2010/main" val="259545937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 fotos slide">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572529"/>
          </a:xfrm>
        </p:spPr>
        <p:txBody>
          <a:bodyPr wrap="square" anchor="t" anchorCtr="0">
            <a:spAutoFit/>
          </a:bodyPr>
          <a:lstStyle>
            <a:lvl1pPr algn="l">
              <a:defRPr lang="nl-NL" sz="3467" b="1" i="0" kern="1200" dirty="0">
                <a:solidFill>
                  <a:schemeClr val="tx1"/>
                </a:solidFill>
                <a:latin typeface="+mn-lt"/>
                <a:ea typeface="+mn-ea"/>
                <a:cs typeface="+mn-cs"/>
              </a:defRPr>
            </a:lvl1pPr>
          </a:lstStyle>
          <a:p>
            <a:r>
              <a:rPr lang="nl-NL"/>
              <a:t>Klik om de stijl te bewerken</a:t>
            </a:r>
          </a:p>
        </p:txBody>
      </p:sp>
      <p:sp>
        <p:nvSpPr>
          <p:cNvPr id="3" name="Tijdelijke aanduiding voor inhoud 2"/>
          <p:cNvSpPr>
            <a:spLocks noGrp="1"/>
          </p:cNvSpPr>
          <p:nvPr>
            <p:ph idx="1"/>
          </p:nvPr>
        </p:nvSpPr>
        <p:spPr>
          <a:xfrm>
            <a:off x="719016" y="1540748"/>
            <a:ext cx="7346461" cy="4585417"/>
          </a:xfrm>
        </p:spPr>
        <p:txBody>
          <a:bodyPr tIns="0">
            <a:noAutofit/>
          </a:bodyPr>
          <a:lstStyle>
            <a:lvl1pPr marL="0" indent="0" algn="l" defTabSz="609585" rtl="0" eaLnBrk="1" latinLnBrk="0" hangingPunct="1">
              <a:spcBef>
                <a:spcPct val="20000"/>
              </a:spcBef>
              <a:buFont typeface="Arial"/>
              <a:buNone/>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09585" rtl="0" eaLnBrk="1" latinLnBrk="0" hangingPunct="1">
              <a:spcBef>
                <a:spcPct val="20000"/>
              </a:spcBef>
              <a:buFont typeface="Arial"/>
              <a:buNone/>
              <a:defRPr lang="nl-NL" sz="3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41294" indent="-241294"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4"/>
          <p:cNvSpPr>
            <a:spLocks noGrp="1"/>
          </p:cNvSpPr>
          <p:nvPr>
            <p:ph type="pic" sz="quarter" idx="11"/>
          </p:nvPr>
        </p:nvSpPr>
        <p:spPr>
          <a:xfrm>
            <a:off x="8483069" y="3912160"/>
            <a:ext cx="3079235" cy="2214005"/>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5" name="Tijdelijke aanduiding voor afbeelding 4"/>
          <p:cNvSpPr>
            <a:spLocks noGrp="1"/>
          </p:cNvSpPr>
          <p:nvPr>
            <p:ph type="pic" sz="quarter" idx="10"/>
          </p:nvPr>
        </p:nvSpPr>
        <p:spPr>
          <a:xfrm>
            <a:off x="8483069" y="1540745"/>
            <a:ext cx="3079235" cy="2212800"/>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44" name="Rechthoek 4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5" name="Vrije vorm 44"/>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grpSp>
        <p:nvGrpSpPr>
          <p:cNvPr id="46" name="Groep 45"/>
          <p:cNvGrpSpPr/>
          <p:nvPr userDrawn="1"/>
        </p:nvGrpSpPr>
        <p:grpSpPr>
          <a:xfrm>
            <a:off x="12539261" y="-5444"/>
            <a:ext cx="2916641" cy="6868888"/>
            <a:chOff x="9316379" y="-5444"/>
            <a:chExt cx="2609094" cy="6868888"/>
          </a:xfrm>
        </p:grpSpPr>
        <p:pic>
          <p:nvPicPr>
            <p:cNvPr id="4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Instructie Afbeelding &amp; Dia Herstellen"/>
            <p:cNvGrpSpPr/>
            <p:nvPr userDrawn="1"/>
          </p:nvGrpSpPr>
          <p:grpSpPr>
            <a:xfrm>
              <a:off x="9316379" y="-5444"/>
              <a:ext cx="2609094" cy="6868888"/>
              <a:chOff x="12470972" y="-5444"/>
              <a:chExt cx="2609094" cy="6868888"/>
            </a:xfrm>
          </p:grpSpPr>
          <p:sp>
            <p:nvSpPr>
              <p:cNvPr id="84" name="Rechthoek 83"/>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8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8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88" name="Ovaal 87"/>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89" name="Ovaal 88"/>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90" name="Rechte verbindingslijn 89"/>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91" name="Rechte verbindingslijn 90"/>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92" name="Rechte verbindingslijn 91"/>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93"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9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95" name="Ovaal 94"/>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96" name="Rechte verbindingslijn 95"/>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97" name="Groep 96"/>
              <p:cNvGrpSpPr/>
              <p:nvPr/>
            </p:nvGrpSpPr>
            <p:grpSpPr>
              <a:xfrm>
                <a:off x="12483705" y="3745117"/>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4" name="Tekstvak 113"/>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115" name="Rechte verbindingslijn 114"/>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116" name="Gelijkbenige driehoek 115"/>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8" name="Groep 97"/>
              <p:cNvGrpSpPr/>
              <p:nvPr/>
            </p:nvGrpSpPr>
            <p:grpSpPr>
              <a:xfrm>
                <a:off x="13317310" y="6137670"/>
                <a:ext cx="1750842" cy="564707"/>
                <a:chOff x="13098875" y="6031678"/>
                <a:chExt cx="1969277" cy="635161"/>
              </a:xfrm>
            </p:grpSpPr>
            <p:sp>
              <p:nvSpPr>
                <p:cNvPr id="99" name="Rechthoek 98"/>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0" name="Groep 99"/>
                <p:cNvGrpSpPr/>
                <p:nvPr/>
              </p:nvGrpSpPr>
              <p:grpSpPr>
                <a:xfrm>
                  <a:off x="13098875" y="6031679"/>
                  <a:ext cx="1969277" cy="542924"/>
                  <a:chOff x="13164976" y="6054428"/>
                  <a:chExt cx="1969277" cy="542924"/>
                </a:xfrm>
              </p:grpSpPr>
              <p:sp>
                <p:nvSpPr>
                  <p:cNvPr id="103" name="Rechthoek 102"/>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hthoek 107"/>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echthoek 108"/>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hthoek 109"/>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echthoek 110"/>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Rechthoek 111"/>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5" name="Rechthoek 104"/>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106" name="Gelijkbenige driehoek 105"/>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1" name="Afgeronde rechthoek 100"/>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10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8" name="Tijdelijke aanduiding voor inhoud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82873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Groen">
    <p:spTree>
      <p:nvGrpSpPr>
        <p:cNvPr id="1" name=""/>
        <p:cNvGrpSpPr/>
        <p:nvPr/>
      </p:nvGrpSpPr>
      <p:grpSpPr>
        <a:xfrm>
          <a:off x="0" y="0"/>
          <a:ext cx="0" cy="0"/>
          <a:chOff x="0" y="0"/>
          <a:chExt cx="0" cy="0"/>
        </a:xfrm>
      </p:grpSpPr>
      <p:sp>
        <p:nvSpPr>
          <p:cNvPr id="10" name="Rechthoek 9"/>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3" name="Afgeronde rechthoek 12"/>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4" name="Gelijkbenige driehoek 13"/>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7" name="Shape 60"/>
          <p:cNvSpPr>
            <a:spLocks noGrp="1"/>
          </p:cNvSpPr>
          <p:nvPr>
            <p:ph type="title"/>
          </p:nvPr>
        </p:nvSpPr>
        <p:spPr>
          <a:xfrm>
            <a:off x="769347" y="381505"/>
            <a:ext cx="10713243" cy="1328036"/>
          </a:xfrm>
          <a:prstGeom prst="rect">
            <a:avLst/>
          </a:prstGeom>
        </p:spPr>
        <p:txBody>
          <a:bodyPr/>
          <a:lstStyle>
            <a:lvl1pPr>
              <a:defRPr>
                <a:solidFill>
                  <a:srgbClr val="FFFFFF"/>
                </a:solidFill>
              </a:defRPr>
            </a:lvl1pPr>
          </a:lstStyle>
          <a:p>
            <a:r>
              <a:rPr lang="en-US" err="1"/>
              <a:t>Titelstijl</a:t>
            </a:r>
            <a:r>
              <a:rPr lang="en-US"/>
              <a:t> van model </a:t>
            </a:r>
            <a:r>
              <a:rPr lang="en-US" err="1"/>
              <a:t>bewerken</a:t>
            </a:r>
            <a:endParaRPr/>
          </a:p>
        </p:txBody>
      </p:sp>
      <p:sp>
        <p:nvSpPr>
          <p:cNvPr id="11" name="Shape 69"/>
          <p:cNvSpPr>
            <a:spLocks noGrp="1"/>
          </p:cNvSpPr>
          <p:nvPr>
            <p:ph type="body" idx="1"/>
          </p:nvPr>
        </p:nvSpPr>
        <p:spPr>
          <a:xfrm>
            <a:off x="769347" y="2037713"/>
            <a:ext cx="10713243" cy="3984204"/>
          </a:xfrm>
          <a:prstGeom prst="rect">
            <a:avLst/>
          </a:prstGeom>
        </p:spPr>
        <p:txBody>
          <a:bodyPr>
            <a:normAutofit/>
          </a:bodyPr>
          <a:lstStyle>
            <a:lvl1pPr marL="0" indent="0" algn="ctr">
              <a:spcBef>
                <a:spcPts val="32"/>
              </a:spcBef>
              <a:buClr>
                <a:srgbClr val="BA385A"/>
              </a:buClr>
              <a:buSzPct val="75000"/>
              <a:buFont typeface="Wingdings" charset="2"/>
              <a:buNone/>
              <a:defRPr sz="2400">
                <a:solidFill>
                  <a:schemeClr val="bg1"/>
                </a:solidFill>
                <a:latin typeface="Calibri"/>
                <a:cs typeface="Calibri"/>
              </a:defRPr>
            </a:lvl1pPr>
            <a:lvl2pPr marL="609585" indent="0" algn="l">
              <a:spcBef>
                <a:spcPts val="32"/>
              </a:spcBef>
              <a:buClr>
                <a:srgbClr val="BA385A"/>
              </a:buClr>
              <a:buSzPct val="75000"/>
              <a:buFont typeface="Wingdings" charset="2"/>
              <a:buNone/>
              <a:defRPr sz="2133">
                <a:solidFill>
                  <a:schemeClr val="bg1"/>
                </a:solidFill>
              </a:defRPr>
            </a:lvl2pPr>
            <a:lvl3pPr marL="1219170" indent="0" algn="l">
              <a:spcBef>
                <a:spcPts val="32"/>
              </a:spcBef>
              <a:buClr>
                <a:srgbClr val="BA385A"/>
              </a:buClr>
              <a:buSzPct val="75000"/>
              <a:buFont typeface="Wingdings" charset="2"/>
              <a:buNone/>
              <a:defRPr sz="1867">
                <a:solidFill>
                  <a:schemeClr val="bg1"/>
                </a:solidFill>
              </a:defRPr>
            </a:lvl3pPr>
            <a:lvl4pPr marL="1828754" indent="0" algn="l">
              <a:spcBef>
                <a:spcPts val="32"/>
              </a:spcBef>
              <a:buClr>
                <a:srgbClr val="BA385A"/>
              </a:buClr>
              <a:buSzPct val="75000"/>
              <a:buFont typeface="Wingdings" charset="2"/>
              <a:buNone/>
              <a:defRPr sz="1600">
                <a:solidFill>
                  <a:schemeClr val="bg1"/>
                </a:solidFill>
              </a:defRPr>
            </a:lvl4pPr>
            <a:lvl5pPr marL="2438339" indent="0" algn="l">
              <a:spcBef>
                <a:spcPts val="32"/>
              </a:spcBef>
              <a:buClr>
                <a:srgbClr val="BA385A"/>
              </a:buClr>
              <a:buSzPct val="75000"/>
              <a:buFont typeface="Wingdings" charset="2"/>
              <a:buNone/>
              <a:defRPr sz="1467">
                <a:solidFill>
                  <a:schemeClr val="bg1"/>
                </a:solidFill>
              </a:defRPr>
            </a:lvl5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a:p>
        </p:txBody>
      </p:sp>
      <p:pic>
        <p:nvPicPr>
          <p:cNvPr id="15" name="Afbeelding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9" name="Tekstvak 8">
            <a:extLst>
              <a:ext uri="{FF2B5EF4-FFF2-40B4-BE49-F238E27FC236}">
                <a16:creationId xmlns:a16="http://schemas.microsoft.com/office/drawing/2014/main" id="{480BE913-72C5-4BD2-A961-E4520FB191A4}"/>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7629536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A3418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a:off x="6187592" y="4066178"/>
            <a:ext cx="5294997"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13" name="Ovaal 12"/>
          <p:cNvSpPr/>
          <p:nvPr userDrawn="1"/>
        </p:nvSpPr>
        <p:spPr>
          <a:xfrm>
            <a:off x="-1450932" y="-378608"/>
            <a:ext cx="5966589"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4" name="Afbeelding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EAAE792C-CA5C-4A2F-876C-326546618C62}"/>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0506790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e-Geel">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F0B43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2" name="Ovaal 1"/>
          <p:cNvSpPr/>
          <p:nvPr userDrawn="1"/>
        </p:nvSpPr>
        <p:spPr>
          <a:xfrm>
            <a:off x="3255717" y="-957271"/>
            <a:ext cx="5697291"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C1DA30DD-BCD6-4867-89E0-2D652A2FBB56}"/>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5283425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e-Groen">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1" name="Afgeronde rechthoek 10"/>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30C1C46F-0056-4631-B681-52883706CC53}"/>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9555282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 Text - Image">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60"/>
          <p:cNvSpPr>
            <a:spLocks noGrp="1"/>
          </p:cNvSpPr>
          <p:nvPr>
            <p:ph type="title"/>
          </p:nvPr>
        </p:nvSpPr>
        <p:spPr>
          <a:xfrm>
            <a:off x="769347" y="381505"/>
            <a:ext cx="10713243" cy="1328036"/>
          </a:xfrm>
          <a:prstGeom prst="rect">
            <a:avLst/>
          </a:prstGeom>
        </p:spPr>
        <p:txBody>
          <a:bodyPr/>
          <a:lstStyle/>
          <a:p>
            <a:r>
              <a:rPr lang="en-US"/>
              <a:t>Titelstijl van model bewerken</a:t>
            </a:r>
            <a:endParaRPr/>
          </a:p>
        </p:txBody>
      </p:sp>
      <p:sp>
        <p:nvSpPr>
          <p:cNvPr id="6" name="Shape 69"/>
          <p:cNvSpPr>
            <a:spLocks noGrp="1"/>
          </p:cNvSpPr>
          <p:nvPr>
            <p:ph type="body" idx="1" hasCustomPrompt="1"/>
          </p:nvPr>
        </p:nvSpPr>
        <p:spPr>
          <a:xfrm>
            <a:off x="769347" y="2037714"/>
            <a:ext cx="5157320" cy="4058287"/>
          </a:xfrm>
          <a:prstGeom prst="rect">
            <a:avLst/>
          </a:prstGeom>
        </p:spPr>
        <p:txBody>
          <a:bodyPr>
            <a:normAutofit/>
          </a:bodyPr>
          <a:lstStyle>
            <a:lvl1pPr marL="455989" indent="-455989" algn="l">
              <a:spcBef>
                <a:spcPts val="32"/>
              </a:spcBef>
              <a:buSzPct val="75000"/>
              <a:buFontTx/>
              <a:buBlip>
                <a:blip r:embed="rId2"/>
              </a:buBlip>
              <a:defRPr sz="2400"/>
            </a:lvl1pPr>
            <a:lvl2pPr marL="988775" indent="-307192"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7" name="Tijdelijke aanduiding voor afbeelding 5"/>
          <p:cNvSpPr>
            <a:spLocks noGrp="1"/>
          </p:cNvSpPr>
          <p:nvPr>
            <p:ph type="pic" sz="quarter" idx="10"/>
          </p:nvPr>
        </p:nvSpPr>
        <p:spPr>
          <a:xfrm>
            <a:off x="6358035" y="2037712"/>
            <a:ext cx="5124555" cy="4058288"/>
          </a:xfrm>
        </p:spPr>
        <p:txBody>
          <a:bodyPr/>
          <a:lstStyle/>
          <a:p>
            <a:endParaRPr lang="nl-NL"/>
          </a:p>
        </p:txBody>
      </p:sp>
    </p:spTree>
    <p:extLst>
      <p:ext uri="{BB962C8B-B14F-4D97-AF65-F5344CB8AC3E}">
        <p14:creationId xmlns:p14="http://schemas.microsoft.com/office/powerpoint/2010/main" val="18258431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6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12" name="Content Placeholder 2"/>
          <p:cNvSpPr>
            <a:spLocks noGrp="1"/>
          </p:cNvSpPr>
          <p:nvPr>
            <p:ph sz="quarter" idx="13"/>
          </p:nvPr>
        </p:nvSpPr>
        <p:spPr>
          <a:xfrm>
            <a:off x="685801" y="2063396"/>
            <a:ext cx="10394707" cy="33111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6DBD967-1B7E-40AA-AAF7-BA98E0E039F7}"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127795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2299B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2" name="Afgeronde rechthoek 1"/>
          <p:cNvSpPr/>
          <p:nvPr userDrawn="1"/>
        </p:nvSpPr>
        <p:spPr>
          <a:xfrm rot="20302011">
            <a:off x="5706729" y="4152856"/>
            <a:ext cx="6587979"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98FC4D2A-A56F-48CA-BFEB-1ED161F28019}"/>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6807021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e-Blauw">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27B8A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4" name="Gelijkbenige driehoek 3"/>
          <p:cNvSpPr/>
          <p:nvPr userDrawn="1"/>
        </p:nvSpPr>
        <p:spPr>
          <a:xfrm rot="5400000">
            <a:off x="-1232874" y="2238495"/>
            <a:ext cx="6182340"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55FE2A13-1104-4A5A-AE8B-A1188212C708}"/>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739692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364604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47498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pic>
        <p:nvPicPr>
          <p:cNvPr id="6" name="Afbeelding 5" descr="ParnasSys_Academy-LOGO_DEF-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375200"/>
            <a:ext cx="3288451" cy="1396601"/>
          </a:xfrm>
          <a:prstGeom prst="rect">
            <a:avLst/>
          </a:prstGeom>
        </p:spPr>
      </p:pic>
      <p:pic>
        <p:nvPicPr>
          <p:cNvPr id="7" name="Afbeelding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68935" y="6205596"/>
            <a:ext cx="2437352" cy="471677"/>
          </a:xfrm>
          <a:prstGeom prst="rect">
            <a:avLst/>
          </a:prstGeom>
        </p:spPr>
      </p:pic>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a:t>
            </a:r>
            <a:r>
              <a:rPr kumimoji="0" lang="nl-NL" sz="1067" b="0" i="0" u="none" strike="noStrike" cap="none" spc="0" normalizeH="0" baseline="0" err="1">
                <a:ln>
                  <a:noFill/>
                </a:ln>
                <a:solidFill>
                  <a:schemeClr val="bg1"/>
                </a:solidFill>
                <a:effectLst/>
                <a:uFillTx/>
                <a:latin typeface="Arial"/>
                <a:ea typeface="+mn-ea"/>
                <a:cs typeface="Arial"/>
                <a:sym typeface="Helvetica Neue"/>
              </a:rPr>
              <a:t>ParnasSys</a:t>
            </a:r>
            <a:r>
              <a:rPr kumimoji="0" lang="nl-NL" sz="1067" b="0" i="0" u="none" strike="noStrike" cap="none" spc="0" normalizeH="0" baseline="0">
                <a:ln>
                  <a:noFill/>
                </a:ln>
                <a:solidFill>
                  <a:schemeClr val="bg1"/>
                </a:solidFill>
                <a:effectLst/>
                <a:uFillTx/>
                <a:latin typeface="Arial"/>
                <a:ea typeface="+mn-ea"/>
                <a:cs typeface="Arial"/>
                <a:sym typeface="Helvetica Neue"/>
              </a:rPr>
              <a:t> Academie</a:t>
            </a:r>
          </a:p>
        </p:txBody>
      </p:sp>
    </p:spTree>
    <p:extLst>
      <p:ext uri="{BB962C8B-B14F-4D97-AF65-F5344CB8AC3E}">
        <p14:creationId xmlns:p14="http://schemas.microsoft.com/office/powerpoint/2010/main" val="6471743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oto slide">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0" y="1"/>
            <a:ext cx="12192000" cy="6857999"/>
          </a:xfrm>
          <a:solidFill>
            <a:schemeClr val="bg1">
              <a:lumMod val="85000"/>
            </a:schemeClr>
          </a:solidFill>
        </p:spPr>
        <p:txBody>
          <a:bodyPr bIns="684000" anchor="ctr">
            <a:normAutofit/>
          </a:bodyPr>
          <a:lstStyle>
            <a:lvl1pPr marL="0" indent="0" algn="ctr">
              <a:buNone/>
              <a:defRPr lang="nl-NL" sz="2133" i="1" kern="1200" dirty="0">
                <a:solidFill>
                  <a:schemeClr val="tx1"/>
                </a:solidFill>
                <a:latin typeface="+mn-lt"/>
                <a:ea typeface="+mn-ea"/>
                <a:cs typeface="+mn-cs"/>
              </a:defRPr>
            </a:lvl1pPr>
          </a:lstStyle>
          <a:p>
            <a:endParaRPr lang="nl-NL"/>
          </a:p>
        </p:txBody>
      </p:sp>
      <p:sp>
        <p:nvSpPr>
          <p:cNvPr id="11" name="Tijdelijke aanduiding voor tekst 10"/>
          <p:cNvSpPr>
            <a:spLocks noGrp="1"/>
          </p:cNvSpPr>
          <p:nvPr>
            <p:ph type="body" sz="quarter" idx="11" hasCustomPrompt="1"/>
          </p:nvPr>
        </p:nvSpPr>
        <p:spPr>
          <a:xfrm flipH="1">
            <a:off x="1" y="2859723"/>
            <a:ext cx="5459284" cy="3998277"/>
          </a:xfrm>
          <a:custGeom>
            <a:avLst/>
            <a:gdLst>
              <a:gd name="connsiteX0" fmla="*/ 3244902 w 4094463"/>
              <a:gd name="connsiteY0" fmla="*/ 286 h 2998708"/>
              <a:gd name="connsiteX1" fmla="*/ 0 w 4094463"/>
              <a:gd name="connsiteY1" fmla="*/ 1349890 h 2998708"/>
              <a:gd name="connsiteX2" fmla="*/ 766930 w 4094463"/>
              <a:gd name="connsiteY2" fmla="*/ 2998708 h 2998708"/>
              <a:gd name="connsiteX3" fmla="*/ 4094463 w 4094463"/>
              <a:gd name="connsiteY3" fmla="*/ 2998708 h 2998708"/>
              <a:gd name="connsiteX4" fmla="*/ 4094463 w 4094463"/>
              <a:gd name="connsiteY4" fmla="*/ 87472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2295217" y="-10230"/>
                  <a:pt x="1087266" y="266857"/>
                  <a:pt x="0" y="1349890"/>
                </a:cubicBezTo>
                <a:lnTo>
                  <a:pt x="766930" y="2998708"/>
                </a:lnTo>
                <a:lnTo>
                  <a:pt x="4094463" y="2998708"/>
                </a:lnTo>
                <a:lnTo>
                  <a:pt x="4094463" y="87472"/>
                </a:lnTo>
                <a:cubicBezTo>
                  <a:pt x="3849329" y="39253"/>
                  <a:pt x="3561464" y="3791"/>
                  <a:pt x="3244902" y="286"/>
                </a:cubicBezTo>
                <a:close/>
              </a:path>
            </a:pathLst>
          </a:custGeom>
          <a:solidFill>
            <a:srgbClr val="C9496A">
              <a:alpha val="90000"/>
            </a:srgbClr>
          </a:solidFill>
          <a:ln w="3175">
            <a:noFill/>
          </a:ln>
        </p:spPr>
        <p:txBody>
          <a:bodyPr wrap="square" anchor="ctr">
            <a:noAutofit/>
          </a:bodyPr>
          <a:lstStyle>
            <a:lvl1pPr marL="0" indent="0" algn="ctr">
              <a:buNone/>
              <a:defRPr sz="133">
                <a:solidFill>
                  <a:srgbClr val="6EB12D"/>
                </a:solidFill>
              </a:defRPr>
            </a:lvl1pPr>
          </a:lstStyle>
          <a:p>
            <a:pPr lvl="0"/>
            <a:r>
              <a:rPr lang="nl-NL"/>
              <a:t>-</a:t>
            </a:r>
          </a:p>
        </p:txBody>
      </p:sp>
      <p:sp>
        <p:nvSpPr>
          <p:cNvPr id="8" name="Titel 1"/>
          <p:cNvSpPr>
            <a:spLocks noGrp="1"/>
          </p:cNvSpPr>
          <p:nvPr>
            <p:ph type="ctrTitle" hasCustomPrompt="1"/>
          </p:nvPr>
        </p:nvSpPr>
        <p:spPr>
          <a:xfrm>
            <a:off x="610171" y="4347895"/>
            <a:ext cx="4119252" cy="470627"/>
          </a:xfrm>
        </p:spPr>
        <p:txBody>
          <a:bodyPr tIns="0" anchor="t" anchorCtr="0">
            <a:noAutofit/>
          </a:bodyPr>
          <a:lstStyle>
            <a:lvl1pPr algn="l">
              <a:defRPr sz="3200" i="1">
                <a:solidFill>
                  <a:schemeClr val="bg1"/>
                </a:solidFill>
              </a:defRPr>
            </a:lvl1pPr>
          </a:lstStyle>
          <a:p>
            <a:r>
              <a:rPr lang="nl-NL"/>
              <a:t>Titel</a:t>
            </a:r>
          </a:p>
        </p:txBody>
      </p:sp>
      <p:sp>
        <p:nvSpPr>
          <p:cNvPr id="9" name="Tijdelijke aanduiding voor tekst 6"/>
          <p:cNvSpPr>
            <a:spLocks noGrp="1"/>
          </p:cNvSpPr>
          <p:nvPr>
            <p:ph type="body" sz="quarter" idx="12" hasCustomPrompt="1"/>
          </p:nvPr>
        </p:nvSpPr>
        <p:spPr>
          <a:xfrm>
            <a:off x="610171" y="4839262"/>
            <a:ext cx="4119252" cy="451447"/>
          </a:xfrm>
        </p:spPr>
        <p:txBody>
          <a:bodyPr anchor="t" anchorCtr="0">
            <a:noAutofit/>
          </a:bodyPr>
          <a:lstStyle>
            <a:lvl1pPr marL="0" indent="0">
              <a:buNone/>
              <a:defRPr sz="2133" b="1" i="1">
                <a:solidFill>
                  <a:schemeClr val="bg1"/>
                </a:solidFill>
              </a:defRPr>
            </a:lvl1pPr>
          </a:lstStyle>
          <a:p>
            <a:pPr lvl="0"/>
            <a:r>
              <a:rPr lang="nl-NL"/>
              <a:t>Ondertitel</a:t>
            </a:r>
          </a:p>
        </p:txBody>
      </p:sp>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92774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to slide">
    <p:spTree>
      <p:nvGrpSpPr>
        <p:cNvPr id="1" name=""/>
        <p:cNvGrpSpPr/>
        <p:nvPr/>
      </p:nvGrpSpPr>
      <p:grpSpPr>
        <a:xfrm>
          <a:off x="0" y="0"/>
          <a:ext cx="0" cy="0"/>
          <a:chOff x="0" y="0"/>
          <a:chExt cx="0" cy="0"/>
        </a:xfrm>
      </p:grpSpPr>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908462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ind">
    <p:spTree>
      <p:nvGrpSpPr>
        <p:cNvPr id="1" name=""/>
        <p:cNvGrpSpPr/>
        <p:nvPr/>
      </p:nvGrpSpPr>
      <p:grpSpPr>
        <a:xfrm>
          <a:off x="0" y="0"/>
          <a:ext cx="0" cy="0"/>
          <a:chOff x="0" y="0"/>
          <a:chExt cx="0" cy="0"/>
        </a:xfrm>
      </p:grpSpPr>
      <p:pic>
        <p:nvPicPr>
          <p:cNvPr id="8" name="Afbeelding 7" descr="Plein-Magenta-Cruv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ParnasSys Academie.</a:t>
            </a:r>
          </a:p>
        </p:txBody>
      </p:sp>
      <p:pic>
        <p:nvPicPr>
          <p:cNvPr id="6" name="Afbeelding 5" descr="ParnasSys-Academie-logo-diapositief.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3847" y="4253612"/>
            <a:ext cx="3204307" cy="1262981"/>
          </a:xfrm>
          <a:prstGeom prst="rect">
            <a:avLst/>
          </a:prstGeom>
        </p:spPr>
      </p:pic>
      <p:pic>
        <p:nvPicPr>
          <p:cNvPr id="7" name="Afbeelding 6">
            <a:extLst>
              <a:ext uri="{FF2B5EF4-FFF2-40B4-BE49-F238E27FC236}">
                <a16:creationId xmlns:a16="http://schemas.microsoft.com/office/drawing/2014/main" id="{25723620-D623-41DB-89B5-62744154CD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spTree>
    <p:extLst>
      <p:ext uri="{BB962C8B-B14F-4D97-AF65-F5344CB8AC3E}">
        <p14:creationId xmlns:p14="http://schemas.microsoft.com/office/powerpoint/2010/main" val="33947064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 Kolom Ro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hasCustomPrompt="1"/>
          </p:nvPr>
        </p:nvSpPr>
        <p:spPr>
          <a:xfrm>
            <a:off x="1577161" y="2279222"/>
            <a:ext cx="8257955" cy="3887108"/>
          </a:xfrm>
        </p:spPr>
        <p:txBody>
          <a:bodyPr>
            <a:normAutofit/>
          </a:bodyPr>
          <a:lstStyle>
            <a:lvl1pPr marL="171446" indent="-171446">
              <a:buClr>
                <a:schemeClr val="tx2"/>
              </a:buClr>
              <a:buFont typeface="Arial" panose="020B0604020202020204" pitchFamily="34" charset="0"/>
              <a:buChar char="•"/>
              <a:defRPr sz="20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endParaRPr lang="en-US"/>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2977A8-0E13-884B-AF5A-9DA31BCFF080}" type="slidenum">
              <a:rPr lang="nl-NL" smtClean="0"/>
              <a:t>‹nr.›</a:t>
            </a:fld>
            <a:endParaRPr lang="nl-NL"/>
          </a:p>
        </p:txBody>
      </p:sp>
      <p:sp>
        <p:nvSpPr>
          <p:cNvPr id="8" name="Rechthoek 7">
            <a:extLst>
              <a:ext uri="{FF2B5EF4-FFF2-40B4-BE49-F238E27FC236}">
                <a16:creationId xmlns:a16="http://schemas.microsoft.com/office/drawing/2014/main" id="{82591C18-7B05-9243-9615-A8BD5AE9E61A}"/>
              </a:ext>
            </a:extLst>
          </p:cNvPr>
          <p:cNvSpPr/>
          <p:nvPr userDrawn="1"/>
        </p:nvSpPr>
        <p:spPr>
          <a:xfrm>
            <a:off x="11199627" y="1"/>
            <a:ext cx="993595" cy="2040835"/>
          </a:xfrm>
          <a:custGeom>
            <a:avLst/>
            <a:gdLst>
              <a:gd name="connsiteX0" fmla="*/ 0 w 992374"/>
              <a:gd name="connsiteY0" fmla="*/ 0 h 2040835"/>
              <a:gd name="connsiteX1" fmla="*/ 992374 w 992374"/>
              <a:gd name="connsiteY1" fmla="*/ 0 h 2040835"/>
              <a:gd name="connsiteX2" fmla="*/ 992374 w 992374"/>
              <a:gd name="connsiteY2" fmla="*/ 204083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92374 w 992374"/>
              <a:gd name="connsiteY2" fmla="*/ 1775792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5811"/>
              <a:gd name="connsiteY0" fmla="*/ 0 h 2040835"/>
              <a:gd name="connsiteX1" fmla="*/ 992374 w 995811"/>
              <a:gd name="connsiteY1" fmla="*/ 0 h 2040835"/>
              <a:gd name="connsiteX2" fmla="*/ 993371 w 995811"/>
              <a:gd name="connsiteY2" fmla="*/ 1974575 h 2040835"/>
              <a:gd name="connsiteX3" fmla="*/ 0 w 995811"/>
              <a:gd name="connsiteY3" fmla="*/ 2040835 h 2040835"/>
              <a:gd name="connsiteX4" fmla="*/ 0 w 995811"/>
              <a:gd name="connsiteY4" fmla="*/ 0 h 2040835"/>
              <a:gd name="connsiteX0" fmla="*/ 0 w 995811"/>
              <a:gd name="connsiteY0" fmla="*/ 0 h 2040835"/>
              <a:gd name="connsiteX1" fmla="*/ 992374 w 995811"/>
              <a:gd name="connsiteY1" fmla="*/ 0 h 2040835"/>
              <a:gd name="connsiteX2" fmla="*/ 993371 w 995811"/>
              <a:gd name="connsiteY2" fmla="*/ 1981451 h 2040835"/>
              <a:gd name="connsiteX3" fmla="*/ 0 w 995811"/>
              <a:gd name="connsiteY3" fmla="*/ 2040835 h 2040835"/>
              <a:gd name="connsiteX4" fmla="*/ 0 w 99581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5812"/>
              <a:gd name="connsiteY0" fmla="*/ 0 h 2040835"/>
              <a:gd name="connsiteX1" fmla="*/ 992374 w 995812"/>
              <a:gd name="connsiteY1" fmla="*/ 0 h 2040835"/>
              <a:gd name="connsiteX2" fmla="*/ 993371 w 995812"/>
              <a:gd name="connsiteY2" fmla="*/ 1981451 h 2040835"/>
              <a:gd name="connsiteX3" fmla="*/ 0 w 995812"/>
              <a:gd name="connsiteY3" fmla="*/ 2040835 h 2040835"/>
              <a:gd name="connsiteX4" fmla="*/ 0 w 995812"/>
              <a:gd name="connsiteY4" fmla="*/ 0 h 2040835"/>
              <a:gd name="connsiteX0" fmla="*/ 0 w 993594"/>
              <a:gd name="connsiteY0" fmla="*/ 0 h 2040835"/>
              <a:gd name="connsiteX1" fmla="*/ 992374 w 993594"/>
              <a:gd name="connsiteY1" fmla="*/ 0 h 2040835"/>
              <a:gd name="connsiteX2" fmla="*/ 993371 w 993594"/>
              <a:gd name="connsiteY2" fmla="*/ 1981451 h 2040835"/>
              <a:gd name="connsiteX3" fmla="*/ 0 w 993594"/>
              <a:gd name="connsiteY3" fmla="*/ 2040835 h 2040835"/>
              <a:gd name="connsiteX4" fmla="*/ 0 w 993594"/>
              <a:gd name="connsiteY4" fmla="*/ 0 h 204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94" h="2040835">
                <a:moveTo>
                  <a:pt x="0" y="0"/>
                </a:moveTo>
                <a:lnTo>
                  <a:pt x="992374" y="0"/>
                </a:lnTo>
                <a:cubicBezTo>
                  <a:pt x="983539" y="658192"/>
                  <a:pt x="995331" y="1378259"/>
                  <a:pt x="993371" y="1981451"/>
                </a:cubicBezTo>
                <a:cubicBezTo>
                  <a:pt x="663176" y="2028251"/>
                  <a:pt x="354909" y="2035224"/>
                  <a:pt x="0" y="2040835"/>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0"/>
          </a:p>
        </p:txBody>
      </p:sp>
    </p:spTree>
    <p:extLst>
      <p:ext uri="{BB962C8B-B14F-4D97-AF65-F5344CB8AC3E}">
        <p14:creationId xmlns:p14="http://schemas.microsoft.com/office/powerpoint/2010/main" val="20258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l="-1" r="30633"/>
          <a:stretch/>
        </p:blipFill>
        <p:spPr>
          <a:xfrm>
            <a:off x="597565" y="351238"/>
            <a:ext cx="2240886"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accent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nl-NL"/>
          </a:p>
          <a:p>
            <a:pPr lvl="1"/>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r>
              <a:rPr lang="nl-NL"/>
              <a:t>Klik op het pictogram als u een afbeelding wilt toevoegen</a:t>
            </a:r>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NL"/>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slide ">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687881"/>
          </a:xfrm>
        </p:spPr>
        <p:txBody>
          <a:bodyPr wrap="square" anchor="t" anchorCtr="0">
            <a:spAutoFit/>
          </a:bodyPr>
          <a:lstStyle>
            <a:lvl1pPr algn="l">
              <a:defRPr lang="nl-NL" sz="4300" b="1" kern="1200" dirty="0">
                <a:solidFill>
                  <a:srgbClr val="003350"/>
                </a:solidFill>
                <a:latin typeface="Calibri" panose="020F0502020204030204" pitchFamily="34" charset="0"/>
                <a:ea typeface="+mn-ea"/>
                <a:cs typeface="Calibri" panose="020F0502020204030204" pitchFamily="34" charset="0"/>
              </a:defRPr>
            </a:lvl1pPr>
          </a:lstStyle>
          <a:p>
            <a:r>
              <a:rPr lang="nl-NL"/>
              <a:t>Klik om de stijl te bewerken</a:t>
            </a:r>
          </a:p>
        </p:txBody>
      </p:sp>
      <p:sp>
        <p:nvSpPr>
          <p:cNvPr id="3" name="Tijdelijke aanduiding voor inhoud 2"/>
          <p:cNvSpPr>
            <a:spLocks noGrp="1"/>
          </p:cNvSpPr>
          <p:nvPr>
            <p:ph idx="1" hasCustomPrompt="1"/>
          </p:nvPr>
        </p:nvSpPr>
        <p:spPr>
          <a:xfrm>
            <a:off x="719016" y="1540748"/>
            <a:ext cx="11033505" cy="4585417"/>
          </a:xfrm>
        </p:spPr>
        <p:txBody>
          <a:bodyPr tIns="0">
            <a:noAutofit/>
          </a:bodyPr>
          <a:lstStyle>
            <a:lvl1pPr marL="0" indent="0" algn="l" defTabSz="609585" rtl="0" eaLnBrk="1" latinLnBrk="0" hangingPunct="1">
              <a:spcBef>
                <a:spcPct val="20000"/>
              </a:spcBef>
              <a:buFont typeface="Arial"/>
              <a:buNone/>
              <a:defRPr lang="nl-NL" sz="2000" kern="1200" dirty="0">
                <a:solidFill>
                  <a:srgbClr val="003350"/>
                </a:solidFill>
                <a:latin typeface="Calibri" panose="020F0502020204030204" pitchFamily="34" charset="0"/>
                <a:ea typeface="+mn-ea"/>
                <a:cs typeface="Calibri" panose="020F0502020204030204" pitchFamily="34" charset="0"/>
              </a:defRPr>
            </a:lvl1pPr>
            <a:lvl2pPr marL="0" indent="0" algn="l" defTabSz="609585" rtl="0" eaLnBrk="1" latinLnBrk="0" hangingPunct="1">
              <a:spcBef>
                <a:spcPct val="20000"/>
              </a:spcBef>
              <a:buFont typeface="Arial"/>
              <a:buNone/>
              <a:defRPr lang="nl-NL" sz="4300" b="1" kern="1200" dirty="0">
                <a:solidFill>
                  <a:srgbClr val="003350"/>
                </a:solidFill>
                <a:latin typeface="Calibri" panose="020F0502020204030204" pitchFamily="34" charset="0"/>
                <a:ea typeface="+mn-ea"/>
                <a:cs typeface="Calibri" panose="020F0502020204030204" pitchFamily="34" charset="0"/>
              </a:defRPr>
            </a:lvl2pPr>
            <a:lvl3pPr marL="457200" indent="-457200"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marL="342900" marR="0" lvl="0" indent="-342900" algn="l" defTabSz="914400" rtl="0" eaLnBrk="1" fontAlgn="auto" latinLnBrk="0" hangingPunct="1">
              <a:lnSpc>
                <a:spcPct val="90000"/>
              </a:lnSpc>
              <a:spcBef>
                <a:spcPts val="1000"/>
              </a:spcBef>
              <a:spcAft>
                <a:spcPts val="0"/>
              </a:spcAft>
              <a:buClr>
                <a:srgbClr val="003350"/>
              </a:buClr>
              <a:buSzTx/>
              <a:buFontTx/>
              <a:buBlip>
                <a:blip r:embed="rId2"/>
              </a:buBlip>
              <a:tabLst/>
            </a:pPr>
            <a:r>
              <a:rPr lang="nl-NL"/>
              <a:t>Derde niveau</a:t>
            </a:r>
          </a:p>
          <a:p>
            <a:pPr lvl="0"/>
            <a:r>
              <a:rPr lang="nl-NL"/>
              <a:t>Vierde niveau</a:t>
            </a:r>
          </a:p>
          <a:p>
            <a:pPr lvl="1"/>
            <a:r>
              <a:rPr lang="nl-NL"/>
              <a:t>Vijfde niveau</a:t>
            </a:r>
          </a:p>
        </p:txBody>
      </p:sp>
      <p:sp>
        <p:nvSpPr>
          <p:cNvPr id="4" name="Rechthoek 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13" name="Vrije vorm 12"/>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7" name="Tijdelijke aanduiding voor inhou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00713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7D557-72F0-4393-8FE8-7E7ECE1E16F7}"/>
              </a:ext>
            </a:extLst>
          </p:cNvPr>
          <p:cNvSpPr>
            <a:spLocks noGrp="1"/>
          </p:cNvSpPr>
          <p:nvPr>
            <p:ph type="title"/>
          </p:nvPr>
        </p:nvSpPr>
        <p:spPr/>
        <p:txBody>
          <a:bodyPr>
            <a:normAutofit/>
          </a:bodyPr>
          <a:lstStyle>
            <a:lvl1pPr>
              <a:defRPr lang="nl-NL" sz="4300" b="1" kern="1200" dirty="0">
                <a:solidFill>
                  <a:srgbClr val="003350"/>
                </a:solidFill>
                <a:latin typeface="Calibri" panose="020F0502020204030204" pitchFamily="34" charset="0"/>
                <a:ea typeface="+mn-ea"/>
                <a:cs typeface="Calibri" panose="020F050202020403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C6CEBA9-6FF7-44FF-A3F1-4A12C06819F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FAE679-DF15-418B-B541-6103D304D482}"/>
              </a:ext>
            </a:extLst>
          </p:cNvPr>
          <p:cNvSpPr>
            <a:spLocks noGrp="1"/>
          </p:cNvSpPr>
          <p:nvPr>
            <p:ph type="dt" sz="half" idx="10"/>
          </p:nvPr>
        </p:nvSpPr>
        <p:spPr/>
        <p:txBody>
          <a:bodyPr/>
          <a:lstStyle/>
          <a:p>
            <a:fld id="{F40DDFEF-30E5-4A94-9355-AE350C467168}" type="datetimeFigureOut">
              <a:rPr lang="nl-NL" smtClean="0"/>
              <a:t>30-3-2026</a:t>
            </a:fld>
            <a:endParaRPr lang="nl-NL"/>
          </a:p>
        </p:txBody>
      </p:sp>
      <p:sp>
        <p:nvSpPr>
          <p:cNvPr id="5" name="Tijdelijke aanduiding voor voettekst 4">
            <a:extLst>
              <a:ext uri="{FF2B5EF4-FFF2-40B4-BE49-F238E27FC236}">
                <a16:creationId xmlns:a16="http://schemas.microsoft.com/office/drawing/2014/main" id="{29596834-E8D4-4BEC-8594-BE29DEF53E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D041DE-F4B6-4B0B-85AF-ACC46EF7ACD6}"/>
              </a:ext>
            </a:extLst>
          </p:cNvPr>
          <p:cNvSpPr>
            <a:spLocks noGrp="1"/>
          </p:cNvSpPr>
          <p:nvPr>
            <p:ph type="sldNum" sz="quarter" idx="12"/>
          </p:nvPr>
        </p:nvSpPr>
        <p:spPr/>
        <p:txBody>
          <a:bodyPr/>
          <a:lstStyle/>
          <a:p>
            <a:fld id="{08A80A90-98CD-4DBD-BD0C-9F4D9E117493}" type="slidenum">
              <a:rPr lang="nl-NL" smtClean="0"/>
              <a:t>‹nr.›</a:t>
            </a:fld>
            <a:endParaRPr lang="nl-NL"/>
          </a:p>
        </p:txBody>
      </p:sp>
    </p:spTree>
    <p:extLst>
      <p:ext uri="{BB962C8B-B14F-4D97-AF65-F5344CB8AC3E}">
        <p14:creationId xmlns:p14="http://schemas.microsoft.com/office/powerpoint/2010/main" val="394495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 id="2147483672" r:id="rId8"/>
    <p:sldLayoutId id="2147483674" r:id="rId9"/>
    <p:sldLayoutId id="2147483678" r:id="rId10"/>
    <p:sldLayoutId id="2147483680"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6" r:id="rId25"/>
    <p:sldLayoutId id="2147483697" r:id="rId26"/>
  </p:sldLayoutIdLst>
  <p:txStyles>
    <p:titleStyle>
      <a:lvl1pPr algn="l" defTabSz="914400" rtl="0" eaLnBrk="1" latinLnBrk="0" hangingPunct="1">
        <a:lnSpc>
          <a:spcPct val="90000"/>
        </a:lnSpc>
        <a:spcBef>
          <a:spcPct val="0"/>
        </a:spcBef>
        <a:buNone/>
        <a:defRPr lang="nl-NL" sz="6000" b="1" i="0" kern="1200" dirty="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dirty="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a:xfrm>
            <a:off x="831849" y="3830165"/>
            <a:ext cx="11033577" cy="1294627"/>
          </a:xfrm>
        </p:spPr>
        <p:txBody>
          <a:bodyPr>
            <a:noAutofit/>
          </a:bodyPr>
          <a:lstStyle/>
          <a:p>
            <a:pPr>
              <a:lnSpc>
                <a:spcPct val="100000"/>
              </a:lnSpc>
            </a:pPr>
            <a:r>
              <a:rPr lang="nl-NL" altLang="nl-NL" sz="3200" i="1">
                <a:latin typeface="Arial" panose="020B0604020202020204" pitchFamily="34" charset="0"/>
                <a:cs typeface="Arial" panose="020B0604020202020204" pitchFamily="34" charset="0"/>
              </a:rPr>
              <a:t>Gebruik antwoordopties </a:t>
            </a:r>
            <a:br>
              <a:rPr lang="nl-NL" altLang="nl-NL" sz="3200" i="1">
                <a:latin typeface="Arial" panose="020B0604020202020204" pitchFamily="34" charset="0"/>
                <a:cs typeface="Arial" panose="020B0604020202020204" pitchFamily="34" charset="0"/>
              </a:rPr>
            </a:br>
            <a:r>
              <a:rPr lang="nl-NL" altLang="nl-NL" sz="3200" i="1">
                <a:latin typeface="Arial" panose="020B0604020202020204" pitchFamily="34" charset="0"/>
                <a:cs typeface="Arial" panose="020B0604020202020204" pitchFamily="34" charset="0"/>
              </a:rPr>
              <a:t>Zien!1-16</a:t>
            </a:r>
            <a:endParaRPr lang="nl-NL" sz="3200"/>
          </a:p>
        </p:txBody>
      </p:sp>
      <p:sp>
        <p:nvSpPr>
          <p:cNvPr id="4" name="Tijdelijke aanduiding voor tekst 3">
            <a:extLst>
              <a:ext uri="{FF2B5EF4-FFF2-40B4-BE49-F238E27FC236}">
                <a16:creationId xmlns:a16="http://schemas.microsoft.com/office/drawing/2014/main" id="{D179B5FB-E3BD-458E-A995-1727ED0AECFB}"/>
              </a:ext>
            </a:extLst>
          </p:cNvPr>
          <p:cNvSpPr>
            <a:spLocks noGrp="1"/>
          </p:cNvSpPr>
          <p:nvPr>
            <p:ph type="body" idx="10"/>
          </p:nvPr>
        </p:nvSpPr>
        <p:spPr>
          <a:xfrm>
            <a:off x="831849" y="5377930"/>
            <a:ext cx="5567883" cy="590251"/>
          </a:xfrm>
        </p:spPr>
        <p:txBody>
          <a:bodyPr>
            <a:normAutofit fontScale="77500" lnSpcReduction="20000"/>
          </a:bodyPr>
          <a:lstStyle/>
          <a:p>
            <a:r>
              <a:rPr lang="nl-NL" dirty="0"/>
              <a:t>Om de leerlingen de juiste ondersteuning te kunnen bieden!</a:t>
            </a:r>
          </a:p>
          <a:p>
            <a:r>
              <a:rPr lang="nl-NL" dirty="0"/>
              <a:t>Maart 2026</a:t>
            </a:r>
          </a:p>
        </p:txBody>
      </p:sp>
      <p:pic>
        <p:nvPicPr>
          <p:cNvPr id="5" name="Tijdelijke aanduiding voor afbeelding 2">
            <a:extLst>
              <a:ext uri="{FF2B5EF4-FFF2-40B4-BE49-F238E27FC236}">
                <a16:creationId xmlns:a16="http://schemas.microsoft.com/office/drawing/2014/main" id="{94B6491A-7BA1-4A13-8511-8B44F720F8D5}"/>
              </a:ext>
            </a:extLst>
          </p:cNvPr>
          <p:cNvPicPr>
            <a:picLocks noChangeAspect="1"/>
          </p:cNvPicPr>
          <p:nvPr/>
        </p:nvPicPr>
        <p:blipFill rotWithShape="1">
          <a:blip r:embed="rId2">
            <a:extLst>
              <a:ext uri="{28A0092B-C50C-407E-A947-70E740481C1C}">
                <a14:useLocalDpi xmlns:a14="http://schemas.microsoft.com/office/drawing/2010/main" val="0"/>
              </a:ext>
            </a:extLst>
          </a:blip>
          <a:srcRect l="15186"/>
          <a:stretch/>
        </p:blipFill>
        <p:spPr>
          <a:xfrm>
            <a:off x="6171132" y="480486"/>
            <a:ext cx="5465694" cy="2888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53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5C42-93E0-4EA0-D654-A9FB8C0418B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2024F52-4520-62B9-7261-F4BB29E62A93}"/>
              </a:ext>
            </a:extLst>
          </p:cNvPr>
          <p:cNvSpPr>
            <a:spLocks noGrp="1"/>
          </p:cNvSpPr>
          <p:nvPr>
            <p:ph type="body" idx="11"/>
          </p:nvPr>
        </p:nvSpPr>
        <p:spPr>
          <a:xfrm>
            <a:off x="768319" y="3086116"/>
            <a:ext cx="10365577" cy="3196697"/>
          </a:xfrm>
        </p:spPr>
        <p:txBody>
          <a:bodyPr>
            <a:noAutofit/>
          </a:bodyPr>
          <a:lstStyle/>
          <a:p>
            <a:r>
              <a:rPr lang="nl-NL" sz="1600"/>
              <a:t>Dit zijn richtlijnen, die je handelingsgericht gebruikt. Geen vaste normen! </a:t>
            </a:r>
          </a:p>
          <a:p>
            <a:r>
              <a:rPr lang="nl-NL" sz="1600"/>
              <a:t>Bij kleuters wordt vaak een lager streefdoel gesteld (bijvoorbeeld ‘2’)</a:t>
            </a:r>
          </a:p>
          <a:p>
            <a:r>
              <a:rPr lang="nl-NL" sz="1600"/>
              <a:t>In de middenbouw van het SO signaleer je al of leerlingen lager dan het streefniveau scoren. Je gaat dan gerichte interventies kiezen en uitvoeren om te kijken of je de leerling zelfstandiger kunt maken.</a:t>
            </a:r>
          </a:p>
          <a:p>
            <a:r>
              <a:rPr lang="nl-NL" sz="1600"/>
              <a:t>Je gaat pas een uitstroombestemming naar beneden bijstellen als je minimaal 1,5 jaar (3 planperiodes) gerichte interventies hebt gekozen én goed uitgevoerd, waarna je constateerde dat het niet genoeg effect had om de gekozen uitstroombestemming te behalen. En ook als je een uitstroombestemming naar beneden bijstelt, blijf je alert of er dingen in bijvoorbeeld de omstandigheden veranderen, waardoor het misschien toch mogelijk wordt om meer zelfstandigheid van de leerling te vragen.  Je blijft ambitieus.</a:t>
            </a:r>
          </a:p>
          <a:p>
            <a:r>
              <a:rPr lang="nl-NL" sz="1600"/>
              <a:t>Wanneer in het laatste jaar blijkt dat een leerling ondanks meerdere jaren gerichte interventies (te) weinig groei heeft laten zien, en afhankelijk blijft van ondersteuning, kijk je hoe een leerling zo goed mogelijk overdraagt aan de volgende school / werkomgeving (al dan niet dagbesteding). </a:t>
            </a:r>
            <a:br>
              <a:rPr lang="nl-NL" sz="1600"/>
            </a:br>
            <a:r>
              <a:rPr lang="nl-NL" sz="1600"/>
              <a:t>Als de ondersteuning gewaarborgd wordt, kun je een leerling vaak wel naar een hoger uitstroomniveau laten gaan, ook al heeft hij/zij meer ondersteuning nodig op sociaal-emotioneel gebied. </a:t>
            </a:r>
          </a:p>
          <a:p>
            <a:endParaRPr lang="nl-NL" sz="1600"/>
          </a:p>
        </p:txBody>
      </p:sp>
      <p:graphicFrame>
        <p:nvGraphicFramePr>
          <p:cNvPr id="4" name="Tabel 3">
            <a:extLst>
              <a:ext uri="{FF2B5EF4-FFF2-40B4-BE49-F238E27FC236}">
                <a16:creationId xmlns:a16="http://schemas.microsoft.com/office/drawing/2014/main" id="{FB20DA50-A284-95E5-2ED3-8A9D863ED437}"/>
              </a:ext>
            </a:extLst>
          </p:cNvPr>
          <p:cNvGraphicFramePr>
            <a:graphicFrameLocks noGrp="1"/>
          </p:cNvGraphicFramePr>
          <p:nvPr/>
        </p:nvGraphicFramePr>
        <p:xfrm>
          <a:off x="891141" y="280219"/>
          <a:ext cx="10242755" cy="2608724"/>
        </p:xfrm>
        <a:graphic>
          <a:graphicData uri="http://schemas.openxmlformats.org/drawingml/2006/table">
            <a:tbl>
              <a:tblPr firstRow="1" firstCol="1" bandRow="1">
                <a:tableStyleId>{5FD0F851-EC5A-4D38-B0AD-8093EC10F338}</a:tableStyleId>
              </a:tblPr>
              <a:tblGrid>
                <a:gridCol w="4487628">
                  <a:extLst>
                    <a:ext uri="{9D8B030D-6E8A-4147-A177-3AD203B41FA5}">
                      <a16:colId xmlns:a16="http://schemas.microsoft.com/office/drawing/2014/main" val="808673833"/>
                    </a:ext>
                  </a:extLst>
                </a:gridCol>
                <a:gridCol w="5755127">
                  <a:extLst>
                    <a:ext uri="{9D8B030D-6E8A-4147-A177-3AD203B41FA5}">
                      <a16:colId xmlns:a16="http://schemas.microsoft.com/office/drawing/2014/main" val="3050955600"/>
                    </a:ext>
                  </a:extLst>
                </a:gridCol>
              </a:tblGrid>
              <a:tr h="550220">
                <a:tc>
                  <a:txBody>
                    <a:bodyPr/>
                    <a:lstStyle/>
                    <a:p>
                      <a:pPr algn="l">
                        <a:lnSpc>
                          <a:spcPct val="107000"/>
                        </a:lnSpc>
                        <a:spcAft>
                          <a:spcPts val="0"/>
                        </a:spcAft>
                      </a:pPr>
                      <a:r>
                        <a:rPr lang="nl-NL" sz="1900">
                          <a:effectLst/>
                        </a:rPr>
                        <a:t>Uitstroombestemming</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Functioneren op de Zien!aspecten</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2997376934"/>
                  </a:ext>
                </a:extLst>
              </a:tr>
              <a:tr h="430806">
                <a:tc>
                  <a:txBody>
                    <a:bodyPr/>
                    <a:lstStyle/>
                    <a:p>
                      <a:pPr algn="l">
                        <a:lnSpc>
                          <a:spcPct val="107000"/>
                        </a:lnSpc>
                        <a:spcAft>
                          <a:spcPts val="0"/>
                        </a:spcAft>
                      </a:pPr>
                      <a:r>
                        <a:rPr lang="nl-NL" sz="1900">
                          <a:effectLst/>
                        </a:rPr>
                        <a:t>Regulier VO VMBO en hoger</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Minimaal </a:t>
                      </a:r>
                      <a:r>
                        <a:rPr lang="nl-NL" sz="1900" u="sng">
                          <a:effectLst/>
                        </a:rPr>
                        <a:t>soms</a:t>
                      </a:r>
                      <a:r>
                        <a:rPr lang="nl-NL" sz="1900">
                          <a:effectLst/>
                        </a:rPr>
                        <a:t> in </a:t>
                      </a:r>
                      <a:r>
                        <a:rPr lang="nl-NL" sz="1900" u="sng">
                          <a:effectLst/>
                        </a:rPr>
                        <a:t>niet uitnodigende</a:t>
                      </a:r>
                      <a:r>
                        <a:rPr lang="nl-NL" sz="1900">
                          <a:effectLst/>
                        </a:rPr>
                        <a:t> situaties (3)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3520632019"/>
                  </a:ext>
                </a:extLst>
              </a:tr>
              <a:tr h="606455">
                <a:tc>
                  <a:txBody>
                    <a:bodyPr/>
                    <a:lstStyle/>
                    <a:p>
                      <a:pPr algn="l">
                        <a:lnSpc>
                          <a:spcPct val="107000"/>
                        </a:lnSpc>
                        <a:spcAft>
                          <a:spcPts val="0"/>
                        </a:spcAft>
                      </a:pPr>
                      <a:r>
                        <a:rPr lang="nl-NL" sz="1900">
                          <a:effectLst/>
                        </a:rPr>
                        <a:t>Regulier VO + (‘lwoo’) / praktijkonderwijs</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Minimaal </a:t>
                      </a:r>
                      <a:r>
                        <a:rPr lang="nl-NL" sz="1900" u="sng">
                          <a:effectLst/>
                        </a:rPr>
                        <a:t>af en toe</a:t>
                      </a:r>
                      <a:r>
                        <a:rPr lang="nl-NL" sz="1900">
                          <a:effectLst/>
                        </a:rPr>
                        <a:t> in </a:t>
                      </a:r>
                      <a:r>
                        <a:rPr lang="nl-NL" sz="1900" u="sng">
                          <a:effectLst/>
                        </a:rPr>
                        <a:t>niet uitnodigende</a:t>
                      </a:r>
                      <a:r>
                        <a:rPr lang="nl-NL" sz="1900">
                          <a:effectLst/>
                        </a:rPr>
                        <a:t> situaties (2,5)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159409636"/>
                  </a:ext>
                </a:extLst>
              </a:tr>
              <a:tr h="1021243">
                <a:tc>
                  <a:txBody>
                    <a:bodyPr/>
                    <a:lstStyle/>
                    <a:p>
                      <a:pPr algn="l">
                        <a:lnSpc>
                          <a:spcPct val="107000"/>
                        </a:lnSpc>
                        <a:spcAft>
                          <a:spcPts val="0"/>
                        </a:spcAft>
                      </a:pPr>
                      <a:r>
                        <a:rPr lang="nl-NL" sz="1900">
                          <a:effectLst/>
                        </a:rPr>
                        <a:t>VSO (alle niveaus)</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Bij voorkeur minimaal in uitnodigende situaties (2)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2332803991"/>
                  </a:ext>
                </a:extLst>
              </a:tr>
            </a:tbl>
          </a:graphicData>
        </a:graphic>
      </p:graphicFrame>
    </p:spTree>
    <p:extLst>
      <p:ext uri="{BB962C8B-B14F-4D97-AF65-F5344CB8AC3E}">
        <p14:creationId xmlns:p14="http://schemas.microsoft.com/office/powerpoint/2010/main" val="55317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06DA-889C-D494-D24E-36F43FC216B9}"/>
            </a:ext>
          </a:extLst>
        </p:cNvPr>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79F4C6F-1151-47C7-2056-83CE7294E72A}"/>
              </a:ext>
            </a:extLst>
          </p:cNvPr>
          <p:cNvGraphicFramePr>
            <a:graphicFrameLocks noGrp="1"/>
          </p:cNvGraphicFramePr>
          <p:nvPr>
            <p:ph idx="4294967295"/>
          </p:nvPr>
        </p:nvGraphicFramePr>
        <p:xfrm>
          <a:off x="591426" y="1211335"/>
          <a:ext cx="11169109" cy="4874946"/>
        </p:xfrm>
        <a:graphic>
          <a:graphicData uri="http://schemas.openxmlformats.org/drawingml/2006/table">
            <a:tbl>
              <a:tblPr firstRow="1" firstCol="1" bandRow="1">
                <a:tableStyleId>{5FD0F851-EC5A-4D38-B0AD-8093EC10F338}</a:tableStyleId>
              </a:tblPr>
              <a:tblGrid>
                <a:gridCol w="1952787">
                  <a:extLst>
                    <a:ext uri="{9D8B030D-6E8A-4147-A177-3AD203B41FA5}">
                      <a16:colId xmlns:a16="http://schemas.microsoft.com/office/drawing/2014/main" val="1045822713"/>
                    </a:ext>
                  </a:extLst>
                </a:gridCol>
                <a:gridCol w="2097437">
                  <a:extLst>
                    <a:ext uri="{9D8B030D-6E8A-4147-A177-3AD203B41FA5}">
                      <a16:colId xmlns:a16="http://schemas.microsoft.com/office/drawing/2014/main" val="1699227335"/>
                    </a:ext>
                  </a:extLst>
                </a:gridCol>
                <a:gridCol w="2066441">
                  <a:extLst>
                    <a:ext uri="{9D8B030D-6E8A-4147-A177-3AD203B41FA5}">
                      <a16:colId xmlns:a16="http://schemas.microsoft.com/office/drawing/2014/main" val="4154427373"/>
                    </a:ext>
                  </a:extLst>
                </a:gridCol>
                <a:gridCol w="5052444">
                  <a:extLst>
                    <a:ext uri="{9D8B030D-6E8A-4147-A177-3AD203B41FA5}">
                      <a16:colId xmlns:a16="http://schemas.microsoft.com/office/drawing/2014/main" val="3623710640"/>
                    </a:ext>
                  </a:extLst>
                </a:gridCol>
              </a:tblGrid>
              <a:tr h="729719">
                <a:tc>
                  <a:txBody>
                    <a:bodyPr/>
                    <a:lstStyle/>
                    <a:p>
                      <a:pPr algn="l">
                        <a:lnSpc>
                          <a:spcPct val="107000"/>
                        </a:lnSpc>
                        <a:spcAft>
                          <a:spcPts val="0"/>
                        </a:spcAft>
                      </a:pPr>
                      <a:r>
                        <a:rPr lang="nl-NL" sz="1300">
                          <a:effectLst/>
                        </a:rPr>
                        <a:t>Uitstroombestemming</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Functioneren op het gebied van welbevinden en betrokkenheid</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Functioneren op het gebied van sociale vaardigheden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Ondersteuning die geboden kan/zal worden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4029076668"/>
                  </a:ext>
                </a:extLst>
              </a:tr>
              <a:tr h="1490404">
                <a:tc>
                  <a:txBody>
                    <a:bodyPr/>
                    <a:lstStyle/>
                    <a:p>
                      <a:pPr algn="l">
                        <a:lnSpc>
                          <a:spcPct val="107000"/>
                        </a:lnSpc>
                        <a:spcAft>
                          <a:spcPts val="0"/>
                        </a:spcAft>
                      </a:pPr>
                      <a:r>
                        <a:rPr lang="nl-NL" sz="1300">
                          <a:effectLst/>
                        </a:rPr>
                        <a:t>Regulier VO VMBO en hoger</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Minimaal </a:t>
                      </a:r>
                      <a:r>
                        <a:rPr lang="nl-NL" sz="1300" u="sng">
                          <a:effectLst/>
                        </a:rPr>
                        <a:t>soms</a:t>
                      </a:r>
                      <a:r>
                        <a:rPr lang="nl-NL" sz="1300">
                          <a:effectLst/>
                        </a:rPr>
                        <a:t> in </a:t>
                      </a:r>
                      <a:r>
                        <a:rPr lang="nl-NL" sz="1300" u="sng">
                          <a:effectLst/>
                        </a:rPr>
                        <a:t>niet uitnodigende</a:t>
                      </a:r>
                      <a:r>
                        <a:rPr lang="nl-NL" sz="1300">
                          <a:effectLst/>
                        </a:rPr>
                        <a:t> situaties (3)</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Minimaal </a:t>
                      </a:r>
                      <a:r>
                        <a:rPr lang="nl-NL" sz="1300" u="sng">
                          <a:effectLst/>
                        </a:rPr>
                        <a:t>soms</a:t>
                      </a:r>
                      <a:r>
                        <a:rPr lang="nl-NL" sz="1300">
                          <a:effectLst/>
                        </a:rPr>
                        <a:t> in </a:t>
                      </a:r>
                      <a:r>
                        <a:rPr lang="nl-NL" sz="1300" u="sng">
                          <a:effectLst/>
                        </a:rPr>
                        <a:t>niet uitnodigende</a:t>
                      </a:r>
                      <a:r>
                        <a:rPr lang="nl-NL" sz="1300">
                          <a:effectLst/>
                        </a:rPr>
                        <a:t> situaties (3)</a:t>
                      </a:r>
                    </a:p>
                    <a:p>
                      <a:pPr algn="l">
                        <a:lnSpc>
                          <a:spcPct val="107000"/>
                        </a:lnSpc>
                        <a:spcAft>
                          <a:spcPts val="0"/>
                        </a:spcAft>
                      </a:pPr>
                      <a:br>
                        <a:rPr lang="nl-NL" sz="1300">
                          <a:effectLst/>
                        </a:rPr>
                      </a:br>
                      <a:r>
                        <a:rPr lang="nl-NL" sz="1300">
                          <a:effectLst/>
                        </a:rPr>
                        <a:t>(in ieder geval op de ruimtegevende vaardigheden)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Weinig mogelijkheden voor ondersteuning op sociaal-emotioneel gebied. </a:t>
                      </a:r>
                    </a:p>
                    <a:p>
                      <a:pPr algn="l">
                        <a:lnSpc>
                          <a:spcPct val="107000"/>
                        </a:lnSpc>
                        <a:spcAft>
                          <a:spcPts val="0"/>
                        </a:spcAft>
                      </a:pPr>
                      <a:r>
                        <a:rPr lang="nl-NL" sz="1300">
                          <a:effectLst/>
                        </a:rPr>
                        <a:t>Leerling moet zelfstandig kunnen functioneren in een klas van minimaal 25 leerlingen. Vrijwel iedere les een andere docent. Tussen de lessen door vrijwel geen toezicht, aan/bijsturing. Eventueel met lage frequentie begeleidingsgesprekken mogelijk. </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941094857"/>
                  </a:ext>
                </a:extLst>
              </a:tr>
              <a:tr h="1300420">
                <a:tc>
                  <a:txBody>
                    <a:bodyPr/>
                    <a:lstStyle/>
                    <a:p>
                      <a:pPr algn="l">
                        <a:lnSpc>
                          <a:spcPct val="107000"/>
                        </a:lnSpc>
                        <a:spcAft>
                          <a:spcPts val="0"/>
                        </a:spcAft>
                      </a:pPr>
                      <a:r>
                        <a:rPr lang="nl-NL" sz="1300">
                          <a:effectLst/>
                        </a:rPr>
                        <a:t>Regulier VO met lwoo of extra ondersteuning / praktijkonderwijs</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Minimaal </a:t>
                      </a:r>
                      <a:r>
                        <a:rPr lang="nl-NL" sz="1300" u="sng">
                          <a:effectLst/>
                        </a:rPr>
                        <a:t>af en toe</a:t>
                      </a:r>
                      <a:r>
                        <a:rPr lang="nl-NL" sz="1300">
                          <a:effectLst/>
                        </a:rPr>
                        <a:t> in </a:t>
                      </a:r>
                      <a:r>
                        <a:rPr lang="nl-NL" sz="1300" u="sng">
                          <a:effectLst/>
                        </a:rPr>
                        <a:t>niet uitnodigende</a:t>
                      </a:r>
                      <a:r>
                        <a:rPr lang="nl-NL" sz="1300">
                          <a:effectLst/>
                        </a:rPr>
                        <a:t> situaties (2,5)</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Minimaal </a:t>
                      </a:r>
                      <a:r>
                        <a:rPr lang="nl-NL" sz="1300" u="sng">
                          <a:effectLst/>
                        </a:rPr>
                        <a:t>af en toe</a:t>
                      </a:r>
                      <a:r>
                        <a:rPr lang="nl-NL" sz="1300">
                          <a:effectLst/>
                        </a:rPr>
                        <a:t> in </a:t>
                      </a:r>
                      <a:r>
                        <a:rPr lang="nl-NL" sz="1300" u="sng">
                          <a:effectLst/>
                        </a:rPr>
                        <a:t>niet uitnodigende (2,5)</a:t>
                      </a:r>
                      <a:endParaRPr lang="nl-NL" sz="1300">
                        <a:effectLst/>
                      </a:endParaRPr>
                    </a:p>
                    <a:p>
                      <a:pPr algn="l">
                        <a:lnSpc>
                          <a:spcPct val="107000"/>
                        </a:lnSpc>
                        <a:spcAft>
                          <a:spcPts val="0"/>
                        </a:spcAft>
                      </a:pPr>
                      <a:br>
                        <a:rPr lang="nl-NL" sz="1300">
                          <a:effectLst/>
                        </a:rPr>
                      </a:br>
                      <a:r>
                        <a:rPr lang="nl-NL" sz="1300">
                          <a:effectLst/>
                        </a:rPr>
                        <a:t>(in ieder geval op de ruimtegevende vaardigheden)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Docenten zijn alert op sociaal-emotionele zorgvragen. Indien nodig kan er direct aan/bijsturing plaatsvinden binnen de groep. </a:t>
                      </a:r>
                      <a:br>
                        <a:rPr lang="nl-NL" sz="1300">
                          <a:effectLst/>
                        </a:rPr>
                      </a:br>
                      <a:r>
                        <a:rPr lang="nl-NL" sz="1300">
                          <a:effectLst/>
                        </a:rPr>
                        <a:t>Leerling moet kunnen functioneren in een groep van 15 leerlingen. </a:t>
                      </a:r>
                      <a:br>
                        <a:rPr lang="nl-NL" sz="1300">
                          <a:effectLst/>
                        </a:rPr>
                      </a:br>
                      <a:r>
                        <a:rPr lang="nl-NL" sz="1300">
                          <a:effectLst/>
                        </a:rPr>
                        <a:t>Er zijn verschillende docenten, maar er is goede afstemming onderling. </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2637656069"/>
                  </a:ext>
                </a:extLst>
              </a:tr>
              <a:tr h="1354403">
                <a:tc>
                  <a:txBody>
                    <a:bodyPr/>
                    <a:lstStyle/>
                    <a:p>
                      <a:pPr algn="l">
                        <a:lnSpc>
                          <a:spcPct val="107000"/>
                        </a:lnSpc>
                        <a:spcAft>
                          <a:spcPts val="0"/>
                        </a:spcAft>
                      </a:pPr>
                      <a:r>
                        <a:rPr lang="nl-NL" sz="1300">
                          <a:effectLst/>
                        </a:rPr>
                        <a:t>VSO (alle niveaus)</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Bij voorkeur minimaal in uitnodigende situaties (2)</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Bij voorkeur minimaal in uitnodigende situaties (2)</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300">
                          <a:effectLst/>
                        </a:rPr>
                        <a:t>Docenten zijn alert op sociaal-emotionele zorgvragen. Indien nodig kan er direct aan/bijsturing plaatsvinden binnen de groep én individueel</a:t>
                      </a:r>
                      <a:br>
                        <a:rPr lang="nl-NL" sz="1300">
                          <a:effectLst/>
                        </a:rPr>
                      </a:br>
                      <a:r>
                        <a:rPr lang="nl-NL" sz="1300">
                          <a:effectLst/>
                        </a:rPr>
                        <a:t>Er zijn veel mogelijkheden dat de leerling individueel werkt en er is een prikkelarme werkplek beschikbaar.  </a:t>
                      </a:r>
                      <a:br>
                        <a:rPr lang="nl-NL" sz="1300">
                          <a:effectLst/>
                        </a:rPr>
                      </a:br>
                      <a:r>
                        <a:rPr lang="nl-NL" sz="1300">
                          <a:effectLst/>
                        </a:rPr>
                        <a:t>Er zijn weinig verschillende docenten, en er is goede afstemming onderling.</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1705054788"/>
                  </a:ext>
                </a:extLst>
              </a:tr>
            </a:tbl>
          </a:graphicData>
        </a:graphic>
      </p:graphicFrame>
    </p:spTree>
    <p:extLst>
      <p:ext uri="{BB962C8B-B14F-4D97-AF65-F5344CB8AC3E}">
        <p14:creationId xmlns:p14="http://schemas.microsoft.com/office/powerpoint/2010/main" val="78236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CCD6-2A39-73E2-C150-79D65C4FAA3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4825CF-53F2-FE66-7E6C-10D938173C7A}"/>
              </a:ext>
            </a:extLst>
          </p:cNvPr>
          <p:cNvSpPr>
            <a:spLocks noGrp="1"/>
          </p:cNvSpPr>
          <p:nvPr>
            <p:ph type="body" idx="11"/>
          </p:nvPr>
        </p:nvSpPr>
        <p:spPr>
          <a:xfrm>
            <a:off x="768319" y="3086116"/>
            <a:ext cx="10365577" cy="3196697"/>
          </a:xfrm>
        </p:spPr>
        <p:txBody>
          <a:bodyPr>
            <a:noAutofit/>
          </a:bodyPr>
          <a:lstStyle/>
          <a:p>
            <a:r>
              <a:rPr lang="nl-NL" sz="1600"/>
              <a:t>Dit zijn richtlijnen, die je handelingsgericht gebruikt. Geen vaste normen! </a:t>
            </a:r>
          </a:p>
          <a:p>
            <a:r>
              <a:rPr lang="nl-NL" sz="1600"/>
              <a:t>Bij kleuters wordt vaak een lager streefdoel gesteld (bijvoorbeeld ‘2’)</a:t>
            </a:r>
          </a:p>
          <a:p>
            <a:r>
              <a:rPr lang="nl-NL" sz="1600"/>
              <a:t>In de middenbouw van het SO signaleer je al of leerlingen lager dan het streefniveau scoren. Je gaat dan gerichte interventies kiezen en uitvoeren om te kijken of je de leerling zelfstandiger kunt maken.</a:t>
            </a:r>
          </a:p>
          <a:p>
            <a:r>
              <a:rPr lang="nl-NL" sz="1600"/>
              <a:t>Je gaat pas een uitstroombestemming naar beneden bijstellen als je minimaal 1,5 jaar (3 planperiodes) gerichte interventies hebt gekozen én goed uitgevoerd, waarna je constateerde dat het niet genoeg effect had om de gekozen uitstroombestemming te behalen. En ook als je een uitstroombestemming naar beneden bijstelt, blijf je alert of er dingen in bijvoorbeeld de omstandigheden veranderen, waardoor het misschien toch mogelijk wordt om meer zelfstandigheid van de leerling te vragen.  Je blijft ambitieus.</a:t>
            </a:r>
          </a:p>
          <a:p>
            <a:r>
              <a:rPr lang="nl-NL" sz="1600"/>
              <a:t>Wanneer in het laatste jaar blijkt dat een leerling ondanks meerdere jaren gerichte interventies (te) weinig groei heeft laten zien, en afhankelijk blijft van ondersteuning, kijk je hoe een leerling zo goed mogelijk overdraagt aan de volgende school / werkomgeving (al dan niet dagbesteding). </a:t>
            </a:r>
            <a:br>
              <a:rPr lang="nl-NL" sz="1600"/>
            </a:br>
            <a:r>
              <a:rPr lang="nl-NL" sz="1600"/>
              <a:t>Als de ondersteuning gewaarborgd wordt, kun je een leerling vaak wel naar een hoger uitstroomniveau laten gaan, ook al heeft hij/zij meer ondersteuning nodig op sociaal-emotioneel gebied. </a:t>
            </a:r>
          </a:p>
          <a:p>
            <a:endParaRPr lang="nl-NL" sz="1600"/>
          </a:p>
        </p:txBody>
      </p:sp>
      <p:graphicFrame>
        <p:nvGraphicFramePr>
          <p:cNvPr id="4" name="Tabel 3">
            <a:extLst>
              <a:ext uri="{FF2B5EF4-FFF2-40B4-BE49-F238E27FC236}">
                <a16:creationId xmlns:a16="http://schemas.microsoft.com/office/drawing/2014/main" id="{29F4F796-CBEF-70CB-02CA-3B0D9A53792F}"/>
              </a:ext>
            </a:extLst>
          </p:cNvPr>
          <p:cNvGraphicFramePr>
            <a:graphicFrameLocks noGrp="1"/>
          </p:cNvGraphicFramePr>
          <p:nvPr/>
        </p:nvGraphicFramePr>
        <p:xfrm>
          <a:off x="891141" y="280219"/>
          <a:ext cx="10242755" cy="2608724"/>
        </p:xfrm>
        <a:graphic>
          <a:graphicData uri="http://schemas.openxmlformats.org/drawingml/2006/table">
            <a:tbl>
              <a:tblPr firstRow="1" firstCol="1" bandRow="1">
                <a:tableStyleId>{5FD0F851-EC5A-4D38-B0AD-8093EC10F338}</a:tableStyleId>
              </a:tblPr>
              <a:tblGrid>
                <a:gridCol w="4487628">
                  <a:extLst>
                    <a:ext uri="{9D8B030D-6E8A-4147-A177-3AD203B41FA5}">
                      <a16:colId xmlns:a16="http://schemas.microsoft.com/office/drawing/2014/main" val="808673833"/>
                    </a:ext>
                  </a:extLst>
                </a:gridCol>
                <a:gridCol w="5755127">
                  <a:extLst>
                    <a:ext uri="{9D8B030D-6E8A-4147-A177-3AD203B41FA5}">
                      <a16:colId xmlns:a16="http://schemas.microsoft.com/office/drawing/2014/main" val="3050955600"/>
                    </a:ext>
                  </a:extLst>
                </a:gridCol>
              </a:tblGrid>
              <a:tr h="550220">
                <a:tc>
                  <a:txBody>
                    <a:bodyPr/>
                    <a:lstStyle/>
                    <a:p>
                      <a:pPr algn="l">
                        <a:lnSpc>
                          <a:spcPct val="107000"/>
                        </a:lnSpc>
                        <a:spcAft>
                          <a:spcPts val="0"/>
                        </a:spcAft>
                      </a:pPr>
                      <a:r>
                        <a:rPr lang="nl-NL" sz="1900">
                          <a:effectLst/>
                        </a:rPr>
                        <a:t>Uitstroombestemming</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Functioneren op de Zien!aspecten</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2997376934"/>
                  </a:ext>
                </a:extLst>
              </a:tr>
              <a:tr h="430806">
                <a:tc>
                  <a:txBody>
                    <a:bodyPr/>
                    <a:lstStyle/>
                    <a:p>
                      <a:pPr algn="l">
                        <a:lnSpc>
                          <a:spcPct val="107000"/>
                        </a:lnSpc>
                        <a:spcAft>
                          <a:spcPts val="0"/>
                        </a:spcAft>
                      </a:pPr>
                      <a:r>
                        <a:rPr lang="nl-NL" sz="1900">
                          <a:effectLst/>
                        </a:rPr>
                        <a:t>Regulier VO VMBO en hoger</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Minimaal </a:t>
                      </a:r>
                      <a:r>
                        <a:rPr lang="nl-NL" sz="1900" u="sng">
                          <a:effectLst/>
                        </a:rPr>
                        <a:t>soms</a:t>
                      </a:r>
                      <a:r>
                        <a:rPr lang="nl-NL" sz="1900">
                          <a:effectLst/>
                        </a:rPr>
                        <a:t> in </a:t>
                      </a:r>
                      <a:r>
                        <a:rPr lang="nl-NL" sz="1900" u="sng">
                          <a:effectLst/>
                        </a:rPr>
                        <a:t>niet uitnodigende</a:t>
                      </a:r>
                      <a:r>
                        <a:rPr lang="nl-NL" sz="1900">
                          <a:effectLst/>
                        </a:rPr>
                        <a:t> situaties (3)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3520632019"/>
                  </a:ext>
                </a:extLst>
              </a:tr>
              <a:tr h="606455">
                <a:tc>
                  <a:txBody>
                    <a:bodyPr/>
                    <a:lstStyle/>
                    <a:p>
                      <a:pPr algn="l">
                        <a:lnSpc>
                          <a:spcPct val="107000"/>
                        </a:lnSpc>
                        <a:spcAft>
                          <a:spcPts val="0"/>
                        </a:spcAft>
                      </a:pPr>
                      <a:r>
                        <a:rPr lang="nl-NL" sz="1900">
                          <a:effectLst/>
                        </a:rPr>
                        <a:t>Regulier VO + (‘lwoo’) / praktijkonderwijs</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Minimaal </a:t>
                      </a:r>
                      <a:r>
                        <a:rPr lang="nl-NL" sz="1900" u="sng">
                          <a:effectLst/>
                        </a:rPr>
                        <a:t>af en toe</a:t>
                      </a:r>
                      <a:r>
                        <a:rPr lang="nl-NL" sz="1900">
                          <a:effectLst/>
                        </a:rPr>
                        <a:t> in </a:t>
                      </a:r>
                      <a:r>
                        <a:rPr lang="nl-NL" sz="1900" u="sng">
                          <a:effectLst/>
                        </a:rPr>
                        <a:t>niet uitnodigende</a:t>
                      </a:r>
                      <a:r>
                        <a:rPr lang="nl-NL" sz="1900">
                          <a:effectLst/>
                        </a:rPr>
                        <a:t> situaties (2,5)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159409636"/>
                  </a:ext>
                </a:extLst>
              </a:tr>
              <a:tr h="1021243">
                <a:tc>
                  <a:txBody>
                    <a:bodyPr/>
                    <a:lstStyle/>
                    <a:p>
                      <a:pPr algn="l">
                        <a:lnSpc>
                          <a:spcPct val="107000"/>
                        </a:lnSpc>
                        <a:spcAft>
                          <a:spcPts val="0"/>
                        </a:spcAft>
                      </a:pPr>
                      <a:r>
                        <a:rPr lang="nl-NL" sz="1900">
                          <a:effectLst/>
                        </a:rPr>
                        <a:t>VSO (alle niveaus)</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tc>
                  <a:txBody>
                    <a:bodyPr/>
                    <a:lstStyle/>
                    <a:p>
                      <a:pPr algn="l">
                        <a:lnSpc>
                          <a:spcPct val="107000"/>
                        </a:lnSpc>
                        <a:spcAft>
                          <a:spcPts val="0"/>
                        </a:spcAft>
                      </a:pPr>
                      <a:r>
                        <a:rPr lang="nl-NL" sz="1900">
                          <a:effectLst/>
                        </a:rPr>
                        <a:t>Bij voorkeur minimaal in uitnodigende situaties (2)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22481" marR="22481" marT="5528" marB="0"/>
                </a:tc>
                <a:extLst>
                  <a:ext uri="{0D108BD9-81ED-4DB2-BD59-A6C34878D82A}">
                    <a16:rowId xmlns:a16="http://schemas.microsoft.com/office/drawing/2014/main" val="2332803991"/>
                  </a:ext>
                </a:extLst>
              </a:tr>
            </a:tbl>
          </a:graphicData>
        </a:graphic>
      </p:graphicFrame>
    </p:spTree>
    <p:extLst>
      <p:ext uri="{BB962C8B-B14F-4D97-AF65-F5344CB8AC3E}">
        <p14:creationId xmlns:p14="http://schemas.microsoft.com/office/powerpoint/2010/main" val="37201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95A9-3EFB-9F74-CD82-C46EB0752B2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505CA3A-7A8E-ED4D-5EC3-69484E016441}"/>
              </a:ext>
            </a:extLst>
          </p:cNvPr>
          <p:cNvSpPr>
            <a:spLocks noGrp="1"/>
          </p:cNvSpPr>
          <p:nvPr>
            <p:ph type="body" idx="11"/>
          </p:nvPr>
        </p:nvSpPr>
        <p:spPr>
          <a:xfrm>
            <a:off x="6253316" y="1794843"/>
            <a:ext cx="4939574" cy="4638614"/>
          </a:xfrm>
        </p:spPr>
        <p:txBody>
          <a:bodyPr>
            <a:normAutofit/>
          </a:bodyPr>
          <a:lstStyle/>
          <a:p>
            <a:r>
              <a:rPr lang="nl-NL"/>
              <a:t>Wat zijn sterke kanten van de leerling op sociaal-emotioneel gebied? </a:t>
            </a:r>
          </a:p>
          <a:p>
            <a:r>
              <a:rPr lang="nl-NL"/>
              <a:t>Ben je tevreden over het huidige sociale functioneren? Hoe bepaal je dat? </a:t>
            </a:r>
          </a:p>
          <a:p>
            <a:r>
              <a:rPr lang="nl-NL"/>
              <a:t>Is de leerling zelfstandig genoeg om te kunnen uitstromen naar de VO-school/setting die je passend vindt voor de leerling?</a:t>
            </a:r>
          </a:p>
          <a:p>
            <a:r>
              <a:rPr lang="nl-NL"/>
              <a:t>Hoeveel/welke ondersteuning heeft hij nodig? </a:t>
            </a:r>
          </a:p>
          <a:p>
            <a:r>
              <a:rPr lang="nl-NL"/>
              <a:t>Wat zijn (mogelijke) ontwikkelpunten? </a:t>
            </a:r>
            <a:br>
              <a:rPr lang="nl-NL"/>
            </a:br>
            <a:r>
              <a:rPr lang="nl-NL"/>
              <a:t>Hoe kun je de sterke kanten benutten bij het werken aan ontwikkelpunten?</a:t>
            </a:r>
          </a:p>
        </p:txBody>
      </p:sp>
      <p:sp>
        <p:nvSpPr>
          <p:cNvPr id="4" name="Tijdelijke aanduiding voor tekst 3">
            <a:extLst>
              <a:ext uri="{FF2B5EF4-FFF2-40B4-BE49-F238E27FC236}">
                <a16:creationId xmlns:a16="http://schemas.microsoft.com/office/drawing/2014/main" id="{D9DE9501-303E-B341-D23E-FE7FEE0605F5}"/>
              </a:ext>
            </a:extLst>
          </p:cNvPr>
          <p:cNvSpPr>
            <a:spLocks noGrp="1"/>
          </p:cNvSpPr>
          <p:nvPr>
            <p:ph type="body" idx="14"/>
          </p:nvPr>
        </p:nvSpPr>
        <p:spPr>
          <a:xfrm>
            <a:off x="6253316" y="814494"/>
            <a:ext cx="4939575" cy="807477"/>
          </a:xfrm>
        </p:spPr>
        <p:txBody>
          <a:bodyPr/>
          <a:lstStyle/>
          <a:p>
            <a:r>
              <a:rPr lang="nl-NL" sz="2500"/>
              <a:t>Zien! helpt je om de volgende vragen te beantwoorden: </a:t>
            </a:r>
          </a:p>
        </p:txBody>
      </p:sp>
      <p:pic>
        <p:nvPicPr>
          <p:cNvPr id="6" name="Afbeelding 5">
            <a:extLst>
              <a:ext uri="{FF2B5EF4-FFF2-40B4-BE49-F238E27FC236}">
                <a16:creationId xmlns:a16="http://schemas.microsoft.com/office/drawing/2014/main" id="{5E7C6819-2E87-AA36-122F-2CF4B258C8E3}"/>
              </a:ext>
            </a:extLst>
          </p:cNvPr>
          <p:cNvPicPr>
            <a:picLocks noChangeAspect="1"/>
          </p:cNvPicPr>
          <p:nvPr/>
        </p:nvPicPr>
        <p:blipFill>
          <a:blip r:embed="rId2"/>
          <a:stretch>
            <a:fillRect/>
          </a:stretch>
        </p:blipFill>
        <p:spPr>
          <a:xfrm>
            <a:off x="1342171"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288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5CA7-7737-545A-50E9-430C502378A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131AD86-9CAC-8EA7-9E52-FA213561E016}"/>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FE4B41F9-D202-6997-3CCB-BC1D8CCE9170}"/>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743F9F66-B9E2-98E8-F2C4-5743E4C4A79A}"/>
              </a:ext>
            </a:extLst>
          </p:cNvPr>
          <p:cNvPicPr>
            <a:picLocks noChangeAspect="1"/>
          </p:cNvPicPr>
          <p:nvPr/>
        </p:nvPicPr>
        <p:blipFill>
          <a:blip r:embed="rId2"/>
          <a:stretch>
            <a:fillRect/>
          </a:stretch>
        </p:blipFill>
        <p:spPr>
          <a:xfrm>
            <a:off x="693900" y="424543"/>
            <a:ext cx="10388262" cy="547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2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5090-07B9-F8A8-D35D-65C966162FEB}"/>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67E46346-C60E-5028-76D5-FA6F6B10EC8E}"/>
              </a:ext>
            </a:extLst>
          </p:cNvPr>
          <p:cNvPicPr>
            <a:picLocks noChangeAspect="1"/>
          </p:cNvPicPr>
          <p:nvPr/>
        </p:nvPicPr>
        <p:blipFill>
          <a:blip r:embed="rId2"/>
          <a:stretch>
            <a:fillRect/>
          </a:stretch>
        </p:blipFill>
        <p:spPr>
          <a:xfrm>
            <a:off x="5415280" y="20320"/>
            <a:ext cx="5141420" cy="6690377"/>
          </a:xfrm>
          <a:prstGeom prst="rect">
            <a:avLst/>
          </a:prstGeom>
          <a:ln>
            <a:noFill/>
          </a:ln>
          <a:effectLst>
            <a:outerShdw blurRad="292100" dist="139700" dir="2700000" algn="tl" rotWithShape="0">
              <a:srgbClr val="333333">
                <a:alpha val="65000"/>
              </a:srgbClr>
            </a:outerShdw>
          </a:effectLst>
        </p:spPr>
      </p:pic>
      <p:sp>
        <p:nvSpPr>
          <p:cNvPr id="2" name="Tijdelijke aanduiding voor tekst 1">
            <a:extLst>
              <a:ext uri="{FF2B5EF4-FFF2-40B4-BE49-F238E27FC236}">
                <a16:creationId xmlns:a16="http://schemas.microsoft.com/office/drawing/2014/main" id="{57A36848-FB29-9F12-24D2-008FD819C124}"/>
              </a:ext>
            </a:extLst>
          </p:cNvPr>
          <p:cNvSpPr>
            <a:spLocks noGrp="1"/>
          </p:cNvSpPr>
          <p:nvPr>
            <p:ph type="body" idx="14"/>
          </p:nvPr>
        </p:nvSpPr>
        <p:spPr>
          <a:xfrm>
            <a:off x="827315" y="814494"/>
            <a:ext cx="3597202" cy="807477"/>
          </a:xfrm>
        </p:spPr>
        <p:txBody>
          <a:bodyPr/>
          <a:lstStyle/>
          <a:p>
            <a:r>
              <a:rPr lang="nl-NL"/>
              <a:t>Rapportage van leerkracht- én </a:t>
            </a:r>
            <a:r>
              <a:rPr lang="nl-NL" err="1"/>
              <a:t>leerlinglijst</a:t>
            </a:r>
            <a:endParaRPr lang="nl-NL"/>
          </a:p>
        </p:txBody>
      </p:sp>
      <p:cxnSp>
        <p:nvCxnSpPr>
          <p:cNvPr id="8" name="Rechte verbindingslijn 7">
            <a:extLst>
              <a:ext uri="{FF2B5EF4-FFF2-40B4-BE49-F238E27FC236}">
                <a16:creationId xmlns:a16="http://schemas.microsoft.com/office/drawing/2014/main" id="{8CBFF842-8992-4C70-588D-24D275CF234B}"/>
              </a:ext>
            </a:extLst>
          </p:cNvPr>
          <p:cNvCxnSpPr/>
          <p:nvPr/>
        </p:nvCxnSpPr>
        <p:spPr>
          <a:xfrm>
            <a:off x="7162800" y="29972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7F04B58-18EC-E843-D4C3-C46CFABEDDDD}"/>
              </a:ext>
            </a:extLst>
          </p:cNvPr>
          <p:cNvCxnSpPr>
            <a:cxnSpLocks/>
          </p:cNvCxnSpPr>
          <p:nvPr/>
        </p:nvCxnSpPr>
        <p:spPr>
          <a:xfrm>
            <a:off x="8097520" y="2997200"/>
            <a:ext cx="9245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9AE566F1-A670-F44C-232D-ACC397B63282}"/>
              </a:ext>
            </a:extLst>
          </p:cNvPr>
          <p:cNvCxnSpPr>
            <a:cxnSpLocks/>
          </p:cNvCxnSpPr>
          <p:nvPr/>
        </p:nvCxnSpPr>
        <p:spPr>
          <a:xfrm>
            <a:off x="8087360" y="4653280"/>
            <a:ext cx="1076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932B4F0-1FA1-0DC6-35A9-85CD416EC95A}"/>
              </a:ext>
            </a:extLst>
          </p:cNvPr>
          <p:cNvCxnSpPr/>
          <p:nvPr/>
        </p:nvCxnSpPr>
        <p:spPr>
          <a:xfrm>
            <a:off x="7172960" y="465328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12BDDEE-2178-4484-61E5-7BA5BCA90AAB}"/>
              </a:ext>
            </a:extLst>
          </p:cNvPr>
          <p:cNvCxnSpPr>
            <a:cxnSpLocks/>
          </p:cNvCxnSpPr>
          <p:nvPr/>
        </p:nvCxnSpPr>
        <p:spPr>
          <a:xfrm>
            <a:off x="8087360" y="6410960"/>
            <a:ext cx="670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06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A986C-56D0-11A6-DBF4-DE4BF21FD8CE}"/>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B707138-90B3-62A0-E4AC-9CB92AC0B382}"/>
              </a:ext>
            </a:extLst>
          </p:cNvPr>
          <p:cNvSpPr>
            <a:spLocks noGrp="1"/>
          </p:cNvSpPr>
          <p:nvPr>
            <p:ph type="body" idx="11"/>
          </p:nvPr>
        </p:nvSpPr>
        <p:spPr>
          <a:xfrm>
            <a:off x="827313" y="1463040"/>
            <a:ext cx="6548847" cy="4970417"/>
          </a:xfrm>
        </p:spPr>
        <p:txBody>
          <a:bodyPr>
            <a:normAutofit lnSpcReduction="10000"/>
          </a:bodyPr>
          <a:lstStyle/>
          <a:p>
            <a:r>
              <a:rPr lang="nl-NL" sz="1400"/>
              <a:t>Alleen als je goed genoeg in je vel zit (</a:t>
            </a:r>
            <a:r>
              <a:rPr lang="nl-NL" sz="1400" b="1"/>
              <a:t>welbevinden</a:t>
            </a:r>
            <a:r>
              <a:rPr lang="nl-NL" sz="1400"/>
              <a:t>) en je geniet van de activiteiten die worden aangeboden (</a:t>
            </a:r>
            <a:r>
              <a:rPr lang="nl-NL" sz="1400" b="1"/>
              <a:t>betrokkenheid</a:t>
            </a:r>
            <a:r>
              <a:rPr lang="nl-NL" sz="1400"/>
              <a:t>), kun je leren en ontwikkelen. </a:t>
            </a:r>
          </a:p>
          <a:p>
            <a:pPr lvl="1"/>
            <a:r>
              <a:rPr lang="nl-NL" sz="1400">
                <a:solidFill>
                  <a:schemeClr val="accent1"/>
                </a:solidFill>
              </a:rPr>
              <a:t>We vinden het daarom belangrijk om hier de leerlingen in te ondersteunen en regelmatig te kijken of we dit genoeg terugzien. Als we (te) weinig welbevinden of betrokkenheid zien, dan gaan we met uw kind en met u in gesprek en gaan we dingen aanpassen om uw kind te helpen. </a:t>
            </a:r>
          </a:p>
          <a:p>
            <a:r>
              <a:rPr lang="nl-NL" sz="1400" b="1"/>
              <a:t>Sociale vaardigheden </a:t>
            </a:r>
            <a:r>
              <a:rPr lang="nl-NL" sz="1400"/>
              <a:t>zijn nodig om te kunnen omgaan met leeftijdgenoten en volwassenen. Je leert deze vaardigheden door voorbeelden te zien, te oefenen en feedback te krijgen. </a:t>
            </a:r>
          </a:p>
          <a:p>
            <a:r>
              <a:rPr lang="nl-NL" sz="1400"/>
              <a:t>Het is het fijnste als iemand ongeveer evenveel </a:t>
            </a:r>
            <a:r>
              <a:rPr lang="nl-NL" sz="1400" b="1"/>
              <a:t>ruimte kan nemen voor zichzelf </a:t>
            </a:r>
            <a:r>
              <a:rPr lang="nl-NL" sz="1400"/>
              <a:t>als ook </a:t>
            </a:r>
            <a:r>
              <a:rPr lang="nl-NL" sz="1400" b="1"/>
              <a:t>ruimte kan geven aan anderen</a:t>
            </a:r>
            <a:r>
              <a:rPr lang="nl-NL" sz="1400"/>
              <a:t>. Er is balans tussen ruimtenemend en ruimtegevend gedrag. Dan vinden mensen in de omgeving het gedrag van iemand fijn. In de afbeelding hiernaast ziet u welke vaardigheden dat het om gaat. </a:t>
            </a:r>
          </a:p>
          <a:p>
            <a:pPr lvl="1"/>
            <a:r>
              <a:rPr lang="nl-NL" sz="1400">
                <a:solidFill>
                  <a:schemeClr val="accent1"/>
                </a:solidFill>
              </a:rPr>
              <a:t>Op school oefenen we veel met deze vaardigheden. Zowel in </a:t>
            </a:r>
            <a:r>
              <a:rPr lang="nl-NL" sz="1400" u="sng">
                <a:solidFill>
                  <a:schemeClr val="accent1"/>
                </a:solidFill>
              </a:rPr>
              <a:t>makkelijke</a:t>
            </a:r>
            <a:r>
              <a:rPr lang="nl-NL" sz="1400">
                <a:solidFill>
                  <a:schemeClr val="accent1"/>
                </a:solidFill>
              </a:rPr>
              <a:t> als in </a:t>
            </a:r>
            <a:r>
              <a:rPr lang="nl-NL" sz="1400" u="sng">
                <a:solidFill>
                  <a:schemeClr val="accent1"/>
                </a:solidFill>
              </a:rPr>
              <a:t>moeilijke situaties</a:t>
            </a:r>
            <a:r>
              <a:rPr lang="nl-NL" sz="1400">
                <a:solidFill>
                  <a:schemeClr val="accent1"/>
                </a:solidFill>
              </a:rPr>
              <a:t>. We kijken hoe zelfstandig uw kind al deze vaardigheden al inzet in de praktijk en of het gedrag in balans is. Als uw kind dat aankan, vragen we ook aan uw kind zelf hoe goed hij deze vaardigheden al beheerst en waar hij nog beter in wil worden. We helpen uw kind om hier mee te blijven oefenen. </a:t>
            </a:r>
          </a:p>
          <a:p>
            <a:r>
              <a:rPr lang="nl-NL" sz="1400"/>
              <a:t>Hoe zelfstandig uw kind is in het omgaan met andere mensen, bepaalt voor een groot deel wat voor ondersteuning uw kind op het vervolgonderwijs nodig heeft. Het is in de praktijk minstens zo belangrijk dan hoe goed uw kind kan lezen of rekenen. Daarom dat we hier zoveel aandacht aan besteden en dat we ook elk jaar met u bespreken of het sociaal functioneren van uw kind past bij de uitstroom waar we naar toe werken met elkaar, of dat extra ondersteuning nodig is. </a:t>
            </a:r>
          </a:p>
        </p:txBody>
      </p:sp>
      <p:sp>
        <p:nvSpPr>
          <p:cNvPr id="4" name="Tijdelijke aanduiding voor tekst 3">
            <a:extLst>
              <a:ext uri="{FF2B5EF4-FFF2-40B4-BE49-F238E27FC236}">
                <a16:creationId xmlns:a16="http://schemas.microsoft.com/office/drawing/2014/main" id="{271568A8-C5B7-A818-1951-1595D0A5982A}"/>
              </a:ext>
            </a:extLst>
          </p:cNvPr>
          <p:cNvSpPr>
            <a:spLocks noGrp="1"/>
          </p:cNvSpPr>
          <p:nvPr>
            <p:ph type="body" idx="14"/>
          </p:nvPr>
        </p:nvSpPr>
        <p:spPr>
          <a:xfrm>
            <a:off x="898435" y="424543"/>
            <a:ext cx="6548846" cy="807477"/>
          </a:xfrm>
        </p:spPr>
        <p:txBody>
          <a:bodyPr/>
          <a:lstStyle/>
          <a:p>
            <a:r>
              <a:rPr lang="nl-NL"/>
              <a:t>Toelichting voor ouders</a:t>
            </a:r>
          </a:p>
          <a:p>
            <a:r>
              <a:rPr lang="nl-NL" sz="1500"/>
              <a:t>Lr 5-7</a:t>
            </a:r>
          </a:p>
        </p:txBody>
      </p:sp>
      <p:pic>
        <p:nvPicPr>
          <p:cNvPr id="6" name="Afbeelding 5">
            <a:extLst>
              <a:ext uri="{FF2B5EF4-FFF2-40B4-BE49-F238E27FC236}">
                <a16:creationId xmlns:a16="http://schemas.microsoft.com/office/drawing/2014/main" id="{184E00D9-CD8E-6E86-9C22-E2DF8C8A5F34}"/>
              </a:ext>
            </a:extLst>
          </p:cNvPr>
          <p:cNvPicPr>
            <a:picLocks noChangeAspect="1"/>
          </p:cNvPicPr>
          <p:nvPr/>
        </p:nvPicPr>
        <p:blipFill>
          <a:blip r:embed="rId2"/>
          <a:stretch>
            <a:fillRect/>
          </a:stretch>
        </p:blipFill>
        <p:spPr>
          <a:xfrm>
            <a:off x="7825562"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08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605347E-2ADC-4D17-BA31-BDAB98C069CD}"/>
              </a:ext>
            </a:extLst>
          </p:cNvPr>
          <p:cNvSpPr>
            <a:spLocks noGrp="1"/>
          </p:cNvSpPr>
          <p:nvPr>
            <p:ph type="body" idx="14"/>
          </p:nvPr>
        </p:nvSpPr>
        <p:spPr/>
        <p:txBody>
          <a:bodyPr/>
          <a:lstStyle/>
          <a:p>
            <a:r>
              <a:rPr lang="nl-NL" sz="3600"/>
              <a:t>Wat is het belang van goed gebruik score-opties?</a:t>
            </a:r>
          </a:p>
        </p:txBody>
      </p:sp>
      <p:sp>
        <p:nvSpPr>
          <p:cNvPr id="3" name="Tijdelijke aanduiding voor tekst 2">
            <a:extLst>
              <a:ext uri="{FF2B5EF4-FFF2-40B4-BE49-F238E27FC236}">
                <a16:creationId xmlns:a16="http://schemas.microsoft.com/office/drawing/2014/main" id="{73E525AA-20FC-4233-8292-041C105C239E}"/>
              </a:ext>
            </a:extLst>
          </p:cNvPr>
          <p:cNvSpPr>
            <a:spLocks noGrp="1"/>
          </p:cNvSpPr>
          <p:nvPr>
            <p:ph type="body" idx="11"/>
          </p:nvPr>
        </p:nvSpPr>
        <p:spPr/>
        <p:txBody>
          <a:bodyPr>
            <a:normAutofit/>
          </a:bodyPr>
          <a:lstStyle/>
          <a:p>
            <a:r>
              <a:rPr lang="nl-NL" sz="2400" dirty="0"/>
              <a:t>Geeft je inzicht in de ondersteuningsvraag van de </a:t>
            </a:r>
            <a:br>
              <a:rPr lang="nl-NL" sz="2400" dirty="0"/>
            </a:br>
            <a:r>
              <a:rPr lang="nl-NL" sz="2400" dirty="0"/>
              <a:t>leerlingen: </a:t>
            </a:r>
          </a:p>
          <a:p>
            <a:pPr marL="800100" lvl="1" indent="-342900">
              <a:buFont typeface="Arial" panose="020B0604020202020204" pitchFamily="34" charset="0"/>
              <a:buChar char="•"/>
            </a:pPr>
            <a:r>
              <a:rPr lang="nl-NL" sz="2400" dirty="0">
                <a:solidFill>
                  <a:srgbClr val="003350"/>
                </a:solidFill>
              </a:rPr>
              <a:t>Waar ga je compenseren?</a:t>
            </a:r>
          </a:p>
          <a:p>
            <a:pPr marL="800100" lvl="1" indent="-342900">
              <a:buFont typeface="Arial" panose="020B0604020202020204" pitchFamily="34" charset="0"/>
              <a:buChar char="•"/>
            </a:pPr>
            <a:r>
              <a:rPr lang="nl-NL" sz="2400" dirty="0">
                <a:solidFill>
                  <a:srgbClr val="003350"/>
                </a:solidFill>
              </a:rPr>
              <a:t>Wanneer kun je activeren/doelen kiezen? </a:t>
            </a:r>
          </a:p>
          <a:p>
            <a:pPr marL="800100" lvl="1" indent="-342900">
              <a:buFont typeface="Arial" panose="020B0604020202020204" pitchFamily="34" charset="0"/>
              <a:buChar char="•"/>
            </a:pPr>
            <a:r>
              <a:rPr lang="nl-NL" sz="2400" dirty="0">
                <a:solidFill>
                  <a:srgbClr val="003350"/>
                </a:solidFill>
              </a:rPr>
              <a:t>Waar ligt de zone van naaste ontwikkeling? </a:t>
            </a:r>
            <a:br>
              <a:rPr lang="nl-NL" sz="2400" dirty="0">
                <a:solidFill>
                  <a:srgbClr val="003350"/>
                </a:solidFill>
              </a:rPr>
            </a:br>
            <a:r>
              <a:rPr lang="nl-NL" sz="2400" dirty="0">
                <a:solidFill>
                  <a:srgbClr val="003350"/>
                </a:solidFill>
              </a:rPr>
              <a:t>In wat voor situaties ga je oefenen? </a:t>
            </a:r>
          </a:p>
          <a:p>
            <a:r>
              <a:rPr lang="nl-NL" sz="2400" dirty="0"/>
              <a:t>Onderbouwing voor het OPP</a:t>
            </a:r>
          </a:p>
          <a:p>
            <a:pPr marL="800100" lvl="1" indent="-342900">
              <a:buFont typeface="Arial" panose="020B0604020202020204" pitchFamily="34" charset="0"/>
              <a:buChar char="•"/>
            </a:pPr>
            <a:r>
              <a:rPr lang="nl-NL" sz="2400" dirty="0">
                <a:solidFill>
                  <a:srgbClr val="003350"/>
                </a:solidFill>
              </a:rPr>
              <a:t>Richting ouders</a:t>
            </a:r>
          </a:p>
          <a:p>
            <a:pPr marL="800100" lvl="1" indent="-342900">
              <a:buFont typeface="Arial" panose="020B0604020202020204" pitchFamily="34" charset="0"/>
              <a:buChar char="•"/>
            </a:pPr>
            <a:r>
              <a:rPr lang="nl-NL" sz="2400" dirty="0">
                <a:solidFill>
                  <a:srgbClr val="003350"/>
                </a:solidFill>
              </a:rPr>
              <a:t>Richting samenwerkingsverband</a:t>
            </a:r>
          </a:p>
          <a:p>
            <a:pPr marL="800100" lvl="1" indent="-342900">
              <a:buFont typeface="Arial" panose="020B0604020202020204" pitchFamily="34" charset="0"/>
              <a:buChar char="•"/>
            </a:pPr>
            <a:r>
              <a:rPr lang="nl-NL" sz="2400" dirty="0">
                <a:solidFill>
                  <a:srgbClr val="003350"/>
                </a:solidFill>
              </a:rPr>
              <a:t>Richting de volgende school</a:t>
            </a:r>
          </a:p>
        </p:txBody>
      </p:sp>
      <p:grpSp>
        <p:nvGrpSpPr>
          <p:cNvPr id="7" name="Groep 6">
            <a:extLst>
              <a:ext uri="{FF2B5EF4-FFF2-40B4-BE49-F238E27FC236}">
                <a16:creationId xmlns:a16="http://schemas.microsoft.com/office/drawing/2014/main" id="{2A4B060B-7491-41EA-9F43-FFC68B41D3A7}"/>
              </a:ext>
            </a:extLst>
          </p:cNvPr>
          <p:cNvGrpSpPr/>
          <p:nvPr/>
        </p:nvGrpSpPr>
        <p:grpSpPr>
          <a:xfrm>
            <a:off x="8406581" y="1445342"/>
            <a:ext cx="3536310" cy="5160987"/>
            <a:chOff x="7226709" y="1390283"/>
            <a:chExt cx="3721511" cy="5374884"/>
          </a:xfrm>
        </p:grpSpPr>
        <p:pic>
          <p:nvPicPr>
            <p:cNvPr id="8" name="Afbeelding 7">
              <a:extLst>
                <a:ext uri="{FF2B5EF4-FFF2-40B4-BE49-F238E27FC236}">
                  <a16:creationId xmlns:a16="http://schemas.microsoft.com/office/drawing/2014/main" id="{993EB27C-95B9-4DED-B908-6DA1EDD7821E}"/>
                </a:ext>
              </a:extLst>
            </p:cNvPr>
            <p:cNvPicPr>
              <a:picLocks noChangeAspect="1"/>
            </p:cNvPicPr>
            <p:nvPr/>
          </p:nvPicPr>
          <p:blipFill rotWithShape="1">
            <a:blip r:embed="rId3"/>
            <a:srcRect l="56336" r="9998"/>
            <a:stretch/>
          </p:blipFill>
          <p:spPr>
            <a:xfrm>
              <a:off x="7226709" y="1390283"/>
              <a:ext cx="3721511" cy="5374884"/>
            </a:xfrm>
            <a:prstGeom prst="rect">
              <a:avLst/>
            </a:prstGeom>
            <a:ln>
              <a:noFill/>
            </a:ln>
            <a:effectLst>
              <a:outerShdw blurRad="292100" dist="139700" dir="2700000" algn="tl" rotWithShape="0">
                <a:srgbClr val="333333">
                  <a:alpha val="65000"/>
                </a:srgbClr>
              </a:outerShdw>
            </a:effectLst>
          </p:spPr>
        </p:pic>
        <p:sp>
          <p:nvSpPr>
            <p:cNvPr id="9" name="Rechthoek 8">
              <a:extLst>
                <a:ext uri="{FF2B5EF4-FFF2-40B4-BE49-F238E27FC236}">
                  <a16:creationId xmlns:a16="http://schemas.microsoft.com/office/drawing/2014/main" id="{5B1A5FFD-BDAF-4C3B-BEFB-DCB835A5DB5F}"/>
                </a:ext>
              </a:extLst>
            </p:cNvPr>
            <p:cNvSpPr/>
            <p:nvPr/>
          </p:nvSpPr>
          <p:spPr>
            <a:xfrm>
              <a:off x="7954297" y="5417574"/>
              <a:ext cx="717755" cy="13475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pSp>
    </p:spTree>
    <p:extLst>
      <p:ext uri="{BB962C8B-B14F-4D97-AF65-F5344CB8AC3E}">
        <p14:creationId xmlns:p14="http://schemas.microsoft.com/office/powerpoint/2010/main" val="388116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E617-23E5-360F-A182-9D5E19A789E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5EADF81-2AD5-1D21-0412-98E8A43E4EE8}"/>
              </a:ext>
            </a:extLst>
          </p:cNvPr>
          <p:cNvSpPr>
            <a:spLocks noGrp="1"/>
          </p:cNvSpPr>
          <p:nvPr>
            <p:ph type="ctrTitle" idx="4294967295"/>
          </p:nvPr>
        </p:nvSpPr>
        <p:spPr>
          <a:xfrm>
            <a:off x="987704" y="5457204"/>
            <a:ext cx="5268913" cy="469900"/>
          </a:xfrm>
        </p:spPr>
        <p:txBody>
          <a:bodyPr>
            <a:noAutofit/>
          </a:bodyPr>
          <a:lstStyle/>
          <a:p>
            <a:r>
              <a:rPr lang="nl-NL" sz="2500"/>
              <a:t>“Als je weet </a:t>
            </a:r>
            <a:br>
              <a:rPr lang="nl-NL" sz="2500"/>
            </a:br>
            <a:r>
              <a:rPr lang="nl-NL" sz="2500"/>
              <a:t>waar je op moet letten, </a:t>
            </a:r>
            <a:br>
              <a:rPr lang="nl-NL" sz="2500"/>
            </a:br>
            <a:r>
              <a:rPr lang="nl-NL" sz="2500"/>
              <a:t>kun je het Zien!”</a:t>
            </a:r>
          </a:p>
        </p:txBody>
      </p:sp>
      <p:pic>
        <p:nvPicPr>
          <p:cNvPr id="6" name="Afbeelding 5">
            <a:extLst>
              <a:ext uri="{FF2B5EF4-FFF2-40B4-BE49-F238E27FC236}">
                <a16:creationId xmlns:a16="http://schemas.microsoft.com/office/drawing/2014/main" id="{946B6EDD-4CF5-D3C8-6E84-DB7D83259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920" y="1571255"/>
            <a:ext cx="1846061" cy="1789868"/>
          </a:xfrm>
          <a:prstGeom prst="rect">
            <a:avLst/>
          </a:prstGeom>
          <a:ln>
            <a:noFill/>
          </a:ln>
          <a:effectLst>
            <a:outerShdw blurRad="292100" dist="139700" dir="2700000" algn="tl" rotWithShape="0">
              <a:srgbClr val="333333">
                <a:alpha val="65000"/>
              </a:srgbClr>
            </a:outerShdw>
          </a:effectLst>
        </p:spPr>
      </p:pic>
      <p:sp>
        <p:nvSpPr>
          <p:cNvPr id="7" name="Tekstvak 6">
            <a:extLst>
              <a:ext uri="{FF2B5EF4-FFF2-40B4-BE49-F238E27FC236}">
                <a16:creationId xmlns:a16="http://schemas.microsoft.com/office/drawing/2014/main" id="{F78D99DE-C810-14F9-2B3C-5ABA745C6212}"/>
              </a:ext>
            </a:extLst>
          </p:cNvPr>
          <p:cNvSpPr txBox="1"/>
          <p:nvPr/>
        </p:nvSpPr>
        <p:spPr>
          <a:xfrm>
            <a:off x="4066966" y="1400796"/>
            <a:ext cx="7401134" cy="2308324"/>
          </a:xfrm>
          <a:prstGeom prst="rect">
            <a:avLst/>
          </a:prstGeom>
          <a:noFill/>
        </p:spPr>
        <p:txBody>
          <a:bodyPr wrap="square" rtlCol="0">
            <a:spAutoFit/>
          </a:bodyPr>
          <a:lstStyle/>
          <a:p>
            <a:pPr algn="l"/>
            <a:r>
              <a:rPr lang="nl-NL" sz="2400">
                <a:solidFill>
                  <a:schemeClr val="bg1"/>
                </a:solidFill>
                <a:latin typeface="Arial" panose="020B0604020202020204" pitchFamily="34" charset="0"/>
                <a:cs typeface="Arial" panose="020B0604020202020204" pitchFamily="34" charset="0"/>
              </a:rPr>
              <a:t>Drs. B. (Bertine) Haverhals</a:t>
            </a:r>
          </a:p>
          <a:p>
            <a:pPr algn="l"/>
            <a:r>
              <a:rPr lang="nl-NL" sz="2400">
                <a:solidFill>
                  <a:schemeClr val="bg1"/>
                </a:solidFill>
                <a:latin typeface="Arial" panose="020B0604020202020204" pitchFamily="34" charset="0"/>
                <a:cs typeface="Arial" panose="020B0604020202020204" pitchFamily="34" charset="0"/>
              </a:rPr>
              <a:t>Orthopedagoog, onderwijsadviseur, teamleider</a:t>
            </a:r>
          </a:p>
          <a:p>
            <a:pPr algn="l"/>
            <a:endParaRPr lang="nl-NL" sz="2400">
              <a:solidFill>
                <a:schemeClr val="bg1"/>
              </a:solidFill>
              <a:latin typeface="Arial" panose="020B0604020202020204" pitchFamily="34" charset="0"/>
              <a:cs typeface="Arial" panose="020B0604020202020204" pitchFamily="34" charset="0"/>
            </a:endParaRPr>
          </a:p>
          <a:p>
            <a:pPr algn="l"/>
            <a:r>
              <a:rPr lang="nl-NL" sz="2400">
                <a:solidFill>
                  <a:schemeClr val="bg1"/>
                </a:solidFill>
                <a:latin typeface="Arial" panose="020B0604020202020204" pitchFamily="34" charset="0"/>
                <a:cs typeface="Arial" panose="020B0604020202020204" pitchFamily="34" charset="0"/>
              </a:rPr>
              <a:t>0182-540384</a:t>
            </a:r>
          </a:p>
          <a:p>
            <a:pPr algn="l"/>
            <a:r>
              <a:rPr lang="nl-NL" sz="2400">
                <a:solidFill>
                  <a:schemeClr val="bg1"/>
                </a:solidFill>
                <a:latin typeface="Arial" panose="020B0604020202020204" pitchFamily="34" charset="0"/>
                <a:cs typeface="Arial" panose="020B0604020202020204" pitchFamily="34" charset="0"/>
              </a:rPr>
              <a:t>b.haverhals@gouwe-academie.nl</a:t>
            </a:r>
          </a:p>
          <a:p>
            <a:pPr algn="l"/>
            <a:r>
              <a:rPr lang="nl-NL" sz="2400">
                <a:solidFill>
                  <a:schemeClr val="bg1"/>
                </a:solidFill>
                <a:latin typeface="Arial" panose="020B0604020202020204" pitchFamily="34" charset="0"/>
                <a:cs typeface="Arial" panose="020B0604020202020204" pitchFamily="34" charset="0"/>
              </a:rPr>
              <a:t> </a:t>
            </a:r>
          </a:p>
        </p:txBody>
      </p:sp>
      <p:sp>
        <p:nvSpPr>
          <p:cNvPr id="11" name="Tijdelijke aanduiding voor tekst 7">
            <a:extLst>
              <a:ext uri="{FF2B5EF4-FFF2-40B4-BE49-F238E27FC236}">
                <a16:creationId xmlns:a16="http://schemas.microsoft.com/office/drawing/2014/main" id="{3C39531E-FB48-FA7B-0272-B28E53A7066E}"/>
              </a:ext>
            </a:extLst>
          </p:cNvPr>
          <p:cNvSpPr txBox="1">
            <a:spLocks/>
          </p:cNvSpPr>
          <p:nvPr/>
        </p:nvSpPr>
        <p:spPr>
          <a:xfrm>
            <a:off x="680289" y="660516"/>
            <a:ext cx="10365577" cy="807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300" b="1">
                <a:solidFill>
                  <a:srgbClr val="D2ECFC"/>
                </a:solidFill>
              </a:rPr>
              <a:t>Meer weten?</a:t>
            </a:r>
          </a:p>
        </p:txBody>
      </p:sp>
    </p:spTree>
    <p:extLst>
      <p:ext uri="{BB962C8B-B14F-4D97-AF65-F5344CB8AC3E}">
        <p14:creationId xmlns:p14="http://schemas.microsoft.com/office/powerpoint/2010/main" val="9279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7B0529-E19C-48D0-BB96-A56DC6B1D0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347" y="1329045"/>
            <a:ext cx="5626100" cy="4219575"/>
          </a:xfrm>
          <a:prstGeom prst="rect">
            <a:avLst/>
          </a:prstGeom>
        </p:spPr>
      </p:pic>
      <p:sp>
        <p:nvSpPr>
          <p:cNvPr id="5" name="Tijdelijke aanduiding voor tekst 4">
            <a:extLst>
              <a:ext uri="{FF2B5EF4-FFF2-40B4-BE49-F238E27FC236}">
                <a16:creationId xmlns:a16="http://schemas.microsoft.com/office/drawing/2014/main" id="{0928D1C0-6372-4143-BEA8-F6178813084D}"/>
              </a:ext>
            </a:extLst>
          </p:cNvPr>
          <p:cNvSpPr>
            <a:spLocks noGrp="1"/>
          </p:cNvSpPr>
          <p:nvPr>
            <p:ph type="body" idx="14"/>
          </p:nvPr>
        </p:nvSpPr>
        <p:spPr>
          <a:xfrm>
            <a:off x="6926317" y="4108837"/>
            <a:ext cx="5265683" cy="807477"/>
          </a:xfrm>
        </p:spPr>
        <p:txBody>
          <a:bodyPr/>
          <a:lstStyle/>
          <a:p>
            <a:r>
              <a:rPr lang="nl-NL" sz="3200"/>
              <a:t>Wat laat het kind / de groep zien van pro-sociaal gedrag? </a:t>
            </a:r>
          </a:p>
          <a:p>
            <a:endParaRPr lang="nl-NL" sz="3200"/>
          </a:p>
        </p:txBody>
      </p:sp>
      <p:pic>
        <p:nvPicPr>
          <p:cNvPr id="2" name="Picture 3">
            <a:extLst>
              <a:ext uri="{FF2B5EF4-FFF2-40B4-BE49-F238E27FC236}">
                <a16:creationId xmlns:a16="http://schemas.microsoft.com/office/drawing/2014/main" id="{AC620C78-66A7-6F1E-4333-14610988B9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9544" y="1003046"/>
            <a:ext cx="3235202" cy="215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27A0592A-9FDE-4FA4-6285-7EF979C8717A}"/>
              </a:ext>
            </a:extLst>
          </p:cNvPr>
          <p:cNvSpPr txBox="1"/>
          <p:nvPr/>
        </p:nvSpPr>
        <p:spPr>
          <a:xfrm>
            <a:off x="7794522" y="508508"/>
            <a:ext cx="6268064" cy="369332"/>
          </a:xfrm>
          <a:prstGeom prst="rect">
            <a:avLst/>
          </a:prstGeom>
          <a:noFill/>
        </p:spPr>
        <p:txBody>
          <a:bodyPr wrap="square">
            <a:spAutoFit/>
          </a:bodyPr>
          <a:lstStyle/>
          <a:p>
            <a:r>
              <a:rPr lang="nl-NL" altLang="nl-NL" sz="1800" b="1">
                <a:solidFill>
                  <a:schemeClr val="tx2"/>
                </a:solidFill>
                <a:ea typeface="+mj-ea"/>
              </a:rPr>
              <a:t>De </a:t>
            </a:r>
            <a:r>
              <a:rPr lang="nl-NL" altLang="nl-NL" sz="1800" b="1" err="1">
                <a:solidFill>
                  <a:schemeClr val="tx2"/>
                </a:solidFill>
                <a:ea typeface="+mj-ea"/>
              </a:rPr>
              <a:t>Zien!bril</a:t>
            </a:r>
            <a:endParaRPr lang="nl-NL" sz="1800" b="1">
              <a:solidFill>
                <a:schemeClr val="tx2"/>
              </a:solidFill>
              <a:ea typeface="+mj-ea"/>
            </a:endParaRPr>
          </a:p>
        </p:txBody>
      </p:sp>
    </p:spTree>
    <p:extLst>
      <p:ext uri="{BB962C8B-B14F-4D97-AF65-F5344CB8AC3E}">
        <p14:creationId xmlns:p14="http://schemas.microsoft.com/office/powerpoint/2010/main" val="427641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F08A-1CE9-1B20-0F74-1224B5726526}"/>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7C13DBD-56CE-567C-6098-723906F7EFDA}"/>
              </a:ext>
            </a:extLst>
          </p:cNvPr>
          <p:cNvSpPr>
            <a:spLocks noGrp="1"/>
          </p:cNvSpPr>
          <p:nvPr>
            <p:ph type="body" idx="11"/>
          </p:nvPr>
        </p:nvSpPr>
        <p:spPr>
          <a:xfrm>
            <a:off x="6253316" y="1794843"/>
            <a:ext cx="4939574" cy="4638614"/>
          </a:xfrm>
        </p:spPr>
        <p:txBody>
          <a:bodyPr>
            <a:normAutofit/>
          </a:bodyPr>
          <a:lstStyle/>
          <a:p>
            <a:r>
              <a:rPr lang="nl-NL"/>
              <a:t>Wat zijn sterke kanten van de leerling op sociaal-emotioneel gebied? </a:t>
            </a:r>
          </a:p>
          <a:p>
            <a:r>
              <a:rPr lang="nl-NL"/>
              <a:t>Ben je tevreden over het huidige sociale functioneren? Hoe bepaal je dat? </a:t>
            </a:r>
          </a:p>
          <a:p>
            <a:r>
              <a:rPr lang="nl-NL"/>
              <a:t>Is de leerling zelfstandig genoeg om te kunnen uitstromen naar de VO-school/setting die je passend vindt voor de leerling?</a:t>
            </a:r>
          </a:p>
          <a:p>
            <a:r>
              <a:rPr lang="nl-NL"/>
              <a:t>Hoeveel/welke ondersteuning heeft hij nodig? </a:t>
            </a:r>
          </a:p>
          <a:p>
            <a:r>
              <a:rPr lang="nl-NL"/>
              <a:t>Wat zijn (mogelijke) ontwikkelpunten? </a:t>
            </a:r>
            <a:br>
              <a:rPr lang="nl-NL"/>
            </a:br>
            <a:r>
              <a:rPr lang="nl-NL"/>
              <a:t>Hoe kun je de sterke kanten benutten bij het werken aan ontwikkelpunten?</a:t>
            </a:r>
          </a:p>
        </p:txBody>
      </p:sp>
      <p:sp>
        <p:nvSpPr>
          <p:cNvPr id="4" name="Tijdelijke aanduiding voor tekst 3">
            <a:extLst>
              <a:ext uri="{FF2B5EF4-FFF2-40B4-BE49-F238E27FC236}">
                <a16:creationId xmlns:a16="http://schemas.microsoft.com/office/drawing/2014/main" id="{CE1B4908-7E83-C87D-E186-68647CFAC8DE}"/>
              </a:ext>
            </a:extLst>
          </p:cNvPr>
          <p:cNvSpPr>
            <a:spLocks noGrp="1"/>
          </p:cNvSpPr>
          <p:nvPr>
            <p:ph type="body" idx="14"/>
          </p:nvPr>
        </p:nvSpPr>
        <p:spPr>
          <a:xfrm>
            <a:off x="6253316" y="814494"/>
            <a:ext cx="4939575" cy="807477"/>
          </a:xfrm>
        </p:spPr>
        <p:txBody>
          <a:bodyPr/>
          <a:lstStyle/>
          <a:p>
            <a:r>
              <a:rPr lang="nl-NL" sz="2500"/>
              <a:t>Zien! helpt je om de volgende vragen te beantwoorden: </a:t>
            </a:r>
          </a:p>
        </p:txBody>
      </p:sp>
      <p:pic>
        <p:nvPicPr>
          <p:cNvPr id="6" name="Afbeelding 5">
            <a:extLst>
              <a:ext uri="{FF2B5EF4-FFF2-40B4-BE49-F238E27FC236}">
                <a16:creationId xmlns:a16="http://schemas.microsoft.com/office/drawing/2014/main" id="{030CD1DB-F6CE-2EE2-E2DC-8E4572F66C3B}"/>
              </a:ext>
            </a:extLst>
          </p:cNvPr>
          <p:cNvPicPr>
            <a:picLocks noChangeAspect="1"/>
          </p:cNvPicPr>
          <p:nvPr/>
        </p:nvPicPr>
        <p:blipFill>
          <a:blip r:embed="rId3"/>
          <a:stretch>
            <a:fillRect/>
          </a:stretch>
        </p:blipFill>
        <p:spPr>
          <a:xfrm>
            <a:off x="1342171"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745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A7EB-F1F2-0B7A-BBD6-E478269311FF}"/>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995D07A6-DE5F-A70B-073A-7143C611A3E6}"/>
              </a:ext>
            </a:extLst>
          </p:cNvPr>
          <p:cNvPicPr>
            <a:picLocks noChangeAspect="1"/>
          </p:cNvPicPr>
          <p:nvPr/>
        </p:nvPicPr>
        <p:blipFill>
          <a:blip r:embed="rId2"/>
          <a:stretch>
            <a:fillRect/>
          </a:stretch>
        </p:blipFill>
        <p:spPr>
          <a:xfrm>
            <a:off x="1311931" y="1686574"/>
            <a:ext cx="9922100" cy="4686706"/>
          </a:xfrm>
          <a:prstGeom prst="rect">
            <a:avLst/>
          </a:prstGeom>
        </p:spPr>
      </p:pic>
      <p:sp>
        <p:nvSpPr>
          <p:cNvPr id="5" name="Tekstvak 4">
            <a:extLst>
              <a:ext uri="{FF2B5EF4-FFF2-40B4-BE49-F238E27FC236}">
                <a16:creationId xmlns:a16="http://schemas.microsoft.com/office/drawing/2014/main" id="{412A4946-9B41-9976-0EA6-9D907DA69A32}"/>
              </a:ext>
            </a:extLst>
          </p:cNvPr>
          <p:cNvSpPr txBox="1"/>
          <p:nvPr/>
        </p:nvSpPr>
        <p:spPr>
          <a:xfrm>
            <a:off x="1704921" y="444952"/>
            <a:ext cx="2513265" cy="12416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867" u="sng"/>
              <a:t>Vrijwel altijd</a:t>
            </a:r>
            <a:r>
              <a:rPr lang="nl-NL" sz="1867"/>
              <a:t>, </a:t>
            </a:r>
            <a:br>
              <a:rPr lang="nl-NL" sz="1867"/>
            </a:br>
            <a:r>
              <a:rPr lang="nl-NL" sz="1867"/>
              <a:t>óok in moeilijke situaties</a:t>
            </a:r>
          </a:p>
          <a:p>
            <a:pPr algn="ctr"/>
            <a:endParaRPr lang="nl-NL" sz="1867"/>
          </a:p>
        </p:txBody>
      </p:sp>
      <p:sp>
        <p:nvSpPr>
          <p:cNvPr id="7" name="Tekstvak 6">
            <a:extLst>
              <a:ext uri="{FF2B5EF4-FFF2-40B4-BE49-F238E27FC236}">
                <a16:creationId xmlns:a16="http://schemas.microsoft.com/office/drawing/2014/main" id="{F6065178-6DA6-0967-B418-95DAD7506DB2}"/>
              </a:ext>
            </a:extLst>
          </p:cNvPr>
          <p:cNvSpPr txBox="1"/>
          <p:nvPr/>
        </p:nvSpPr>
        <p:spPr>
          <a:xfrm>
            <a:off x="4286814" y="444953"/>
            <a:ext cx="2513265" cy="12416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u="sng"/>
              <a:t>Soms</a:t>
            </a:r>
            <a:r>
              <a:rPr lang="nl-NL" sz="1867"/>
              <a:t> </a:t>
            </a:r>
            <a:br>
              <a:rPr lang="nl-NL" sz="1867"/>
            </a:br>
            <a:r>
              <a:rPr lang="nl-NL" sz="1867"/>
              <a:t>óok in moeilijke situaties</a:t>
            </a:r>
          </a:p>
          <a:p>
            <a:pPr algn="ctr"/>
            <a:endParaRPr lang="nl-NL" sz="1867"/>
          </a:p>
        </p:txBody>
      </p:sp>
      <p:sp>
        <p:nvSpPr>
          <p:cNvPr id="8" name="Tekstvak 7">
            <a:extLst>
              <a:ext uri="{FF2B5EF4-FFF2-40B4-BE49-F238E27FC236}">
                <a16:creationId xmlns:a16="http://schemas.microsoft.com/office/drawing/2014/main" id="{CA3BD417-B467-16BF-7591-A8F77D343A5A}"/>
              </a:ext>
            </a:extLst>
          </p:cNvPr>
          <p:cNvSpPr txBox="1"/>
          <p:nvPr/>
        </p:nvSpPr>
        <p:spPr>
          <a:xfrm>
            <a:off x="6868708" y="444953"/>
            <a:ext cx="2513265" cy="6669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a:t>Alleen in makkelijke, uitnodigende situaties</a:t>
            </a:r>
          </a:p>
        </p:txBody>
      </p:sp>
      <p:cxnSp>
        <p:nvCxnSpPr>
          <p:cNvPr id="10" name="Rechte verbindingslijn met pijl 9">
            <a:extLst>
              <a:ext uri="{FF2B5EF4-FFF2-40B4-BE49-F238E27FC236}">
                <a16:creationId xmlns:a16="http://schemas.microsoft.com/office/drawing/2014/main" id="{FC15B34A-88E5-C80D-8F89-043D9DCA9DB1}"/>
              </a:ext>
            </a:extLst>
          </p:cNvPr>
          <p:cNvCxnSpPr>
            <a:stCxn id="8" idx="2"/>
          </p:cNvCxnSpPr>
          <p:nvPr/>
        </p:nvCxnSpPr>
        <p:spPr>
          <a:xfrm flipH="1">
            <a:off x="6566570" y="1111930"/>
            <a:ext cx="1558771" cy="95215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BAACD70-4883-F0EA-A66B-A8F536D14624}"/>
              </a:ext>
            </a:extLst>
          </p:cNvPr>
          <p:cNvCxnSpPr>
            <a:cxnSpLocks/>
          </p:cNvCxnSpPr>
          <p:nvPr/>
        </p:nvCxnSpPr>
        <p:spPr>
          <a:xfrm>
            <a:off x="5469275" y="1736069"/>
            <a:ext cx="723669" cy="3775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63C390FA-CB1E-A77D-99B0-3481DF701BCD}"/>
              </a:ext>
            </a:extLst>
          </p:cNvPr>
          <p:cNvCxnSpPr>
            <a:cxnSpLocks/>
          </p:cNvCxnSpPr>
          <p:nvPr/>
        </p:nvCxnSpPr>
        <p:spPr>
          <a:xfrm>
            <a:off x="2810029" y="1717094"/>
            <a:ext cx="2871993" cy="3469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Afbeelding 2">
            <a:extLst>
              <a:ext uri="{FF2B5EF4-FFF2-40B4-BE49-F238E27FC236}">
                <a16:creationId xmlns:a16="http://schemas.microsoft.com/office/drawing/2014/main" id="{BD7E1AB6-D4DC-097D-5380-6020F654473B}"/>
              </a:ext>
            </a:extLst>
          </p:cNvPr>
          <p:cNvPicPr>
            <a:picLocks noChangeAspect="1"/>
          </p:cNvPicPr>
          <p:nvPr/>
        </p:nvPicPr>
        <p:blipFill>
          <a:blip r:embed="rId3"/>
          <a:stretch>
            <a:fillRect/>
          </a:stretch>
        </p:blipFill>
        <p:spPr>
          <a:xfrm>
            <a:off x="7715442" y="1924824"/>
            <a:ext cx="4247848" cy="1792804"/>
          </a:xfrm>
          <a:prstGeom prst="rect">
            <a:avLst/>
          </a:prstGeom>
        </p:spPr>
      </p:pic>
    </p:spTree>
    <p:extLst>
      <p:ext uri="{BB962C8B-B14F-4D97-AF65-F5344CB8AC3E}">
        <p14:creationId xmlns:p14="http://schemas.microsoft.com/office/powerpoint/2010/main" val="415083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DEB9D-F895-71F6-3645-F38C79C6BDD3}"/>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2CC87FF6-2931-E1B4-0912-8F6B307A9A0D}"/>
              </a:ext>
            </a:extLst>
          </p:cNvPr>
          <p:cNvSpPr>
            <a:spLocks noGrp="1"/>
          </p:cNvSpPr>
          <p:nvPr>
            <p:ph type="body" idx="14"/>
          </p:nvPr>
        </p:nvSpPr>
        <p:spPr/>
        <p:txBody>
          <a:bodyPr/>
          <a:lstStyle/>
          <a:p>
            <a:r>
              <a:rPr lang="nl-NL"/>
              <a:t>Score opties</a:t>
            </a:r>
          </a:p>
        </p:txBody>
      </p:sp>
      <p:graphicFrame>
        <p:nvGraphicFramePr>
          <p:cNvPr id="2" name="Tabel 1">
            <a:extLst>
              <a:ext uri="{FF2B5EF4-FFF2-40B4-BE49-F238E27FC236}">
                <a16:creationId xmlns:a16="http://schemas.microsoft.com/office/drawing/2014/main" id="{5F7E3036-C3EC-2B56-09A8-42DE3A2929FC}"/>
              </a:ext>
            </a:extLst>
          </p:cNvPr>
          <p:cNvGraphicFramePr>
            <a:graphicFrameLocks noGrp="1"/>
          </p:cNvGraphicFramePr>
          <p:nvPr>
            <p:extLst>
              <p:ext uri="{D42A27DB-BD31-4B8C-83A1-F6EECF244321}">
                <p14:modId xmlns:p14="http://schemas.microsoft.com/office/powerpoint/2010/main" val="1557174966"/>
              </p:ext>
            </p:extLst>
          </p:nvPr>
        </p:nvGraphicFramePr>
        <p:xfrm>
          <a:off x="700052" y="1797974"/>
          <a:ext cx="10238372" cy="4149064"/>
        </p:xfrm>
        <a:graphic>
          <a:graphicData uri="http://schemas.openxmlformats.org/drawingml/2006/table">
            <a:tbl>
              <a:tblPr firstRow="1" firstCol="1" bandRow="1">
                <a:tableStyleId>{5C22544A-7EE6-4342-B048-85BDC9FD1C3A}</a:tableStyleId>
              </a:tblPr>
              <a:tblGrid>
                <a:gridCol w="1524019">
                  <a:extLst>
                    <a:ext uri="{9D8B030D-6E8A-4147-A177-3AD203B41FA5}">
                      <a16:colId xmlns:a16="http://schemas.microsoft.com/office/drawing/2014/main" val="2061185478"/>
                    </a:ext>
                  </a:extLst>
                </a:gridCol>
                <a:gridCol w="8714353">
                  <a:extLst>
                    <a:ext uri="{9D8B030D-6E8A-4147-A177-3AD203B41FA5}">
                      <a16:colId xmlns:a16="http://schemas.microsoft.com/office/drawing/2014/main" val="2954630334"/>
                    </a:ext>
                  </a:extLst>
                </a:gridCol>
              </a:tblGrid>
              <a:tr h="502310">
                <a:tc>
                  <a:txBody>
                    <a:bodyPr/>
                    <a:lstStyle/>
                    <a:p>
                      <a:pPr algn="l">
                        <a:lnSpc>
                          <a:spcPct val="115000"/>
                        </a:lnSpc>
                      </a:pPr>
                      <a:r>
                        <a:rPr lang="nl-NL" sz="2000">
                          <a:effectLst/>
                        </a:rPr>
                        <a:t>Antwoord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15000"/>
                        </a:lnSpc>
                      </a:pPr>
                      <a:r>
                        <a:rPr lang="nl-NL" sz="2000">
                          <a:effectLst/>
                        </a:rPr>
                        <a:t>Toelichting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786181574"/>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vrijwel altijd zien, zowel in een uitnodigende, als in een niet uitnodigende situatie</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47583565"/>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altijd in een uitnodigende, en soms in een moeilijke, niet uitnodigende situatie zien</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300610141"/>
                  </a:ext>
                </a:extLst>
              </a:tr>
              <a:tr h="800156">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alleen in makkelijke, uitnodigende situaties te zien</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70080424"/>
                  </a:ext>
                </a:extLst>
              </a:tr>
              <a:tr h="884354">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weinig/vrijwel niet te zien  (‘het is nog geen 2’)</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93185054"/>
                  </a:ext>
                </a:extLst>
              </a:tr>
            </a:tbl>
          </a:graphicData>
        </a:graphic>
      </p:graphicFrame>
    </p:spTree>
    <p:extLst>
      <p:ext uri="{BB962C8B-B14F-4D97-AF65-F5344CB8AC3E}">
        <p14:creationId xmlns:p14="http://schemas.microsoft.com/office/powerpoint/2010/main" val="355607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09E3-9173-9316-4968-F48348E7766F}"/>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2627AFB-2BA2-3865-FE96-104C198E18EB}"/>
              </a:ext>
            </a:extLst>
          </p:cNvPr>
          <p:cNvSpPr>
            <a:spLocks noGrp="1"/>
          </p:cNvSpPr>
          <p:nvPr>
            <p:ph type="body" idx="14"/>
          </p:nvPr>
        </p:nvSpPr>
        <p:spPr>
          <a:xfrm>
            <a:off x="827314" y="525518"/>
            <a:ext cx="10365577" cy="1096454"/>
          </a:xfrm>
        </p:spPr>
        <p:txBody>
          <a:bodyPr/>
          <a:lstStyle/>
          <a:p>
            <a:r>
              <a:rPr lang="nl-NL"/>
              <a:t>Goed invullen: </a:t>
            </a:r>
            <a:br>
              <a:rPr lang="nl-NL"/>
            </a:br>
            <a:r>
              <a:rPr lang="nl-NL"/>
              <a:t>wat betekenen de schaalwaarden?</a:t>
            </a:r>
          </a:p>
        </p:txBody>
      </p:sp>
      <p:graphicFrame>
        <p:nvGraphicFramePr>
          <p:cNvPr id="4" name="Tijdelijke aanduiding voor inhoud 3">
            <a:extLst>
              <a:ext uri="{FF2B5EF4-FFF2-40B4-BE49-F238E27FC236}">
                <a16:creationId xmlns:a16="http://schemas.microsoft.com/office/drawing/2014/main" id="{9093AF71-078B-7EEC-C229-0CCDF751D8C3}"/>
              </a:ext>
            </a:extLst>
          </p:cNvPr>
          <p:cNvGraphicFramePr>
            <a:graphicFrameLocks noGrp="1"/>
          </p:cNvGraphicFramePr>
          <p:nvPr>
            <p:ph idx="4294967295"/>
            <p:extLst>
              <p:ext uri="{D42A27DB-BD31-4B8C-83A1-F6EECF244321}">
                <p14:modId xmlns:p14="http://schemas.microsoft.com/office/powerpoint/2010/main" val="318737060"/>
              </p:ext>
            </p:extLst>
          </p:nvPr>
        </p:nvGraphicFramePr>
        <p:xfrm>
          <a:off x="1479549" y="2052638"/>
          <a:ext cx="9237611" cy="4312920"/>
        </p:xfrm>
        <a:graphic>
          <a:graphicData uri="http://schemas.openxmlformats.org/drawingml/2006/table">
            <a:tbl>
              <a:tblPr firstRow="1" firstCol="1" bandRow="1">
                <a:tableStyleId>{3B4B98B0-60AC-42C2-AFA5-B58CD77FA1E5}</a:tableStyleId>
              </a:tblPr>
              <a:tblGrid>
                <a:gridCol w="1218194">
                  <a:extLst>
                    <a:ext uri="{9D8B030D-6E8A-4147-A177-3AD203B41FA5}">
                      <a16:colId xmlns:a16="http://schemas.microsoft.com/office/drawing/2014/main" val="20000"/>
                    </a:ext>
                  </a:extLst>
                </a:gridCol>
                <a:gridCol w="3988192">
                  <a:extLst>
                    <a:ext uri="{9D8B030D-6E8A-4147-A177-3AD203B41FA5}">
                      <a16:colId xmlns:a16="http://schemas.microsoft.com/office/drawing/2014/main" val="20001"/>
                    </a:ext>
                  </a:extLst>
                </a:gridCol>
                <a:gridCol w="4031225">
                  <a:extLst>
                    <a:ext uri="{9D8B030D-6E8A-4147-A177-3AD203B41FA5}">
                      <a16:colId xmlns:a16="http://schemas.microsoft.com/office/drawing/2014/main" val="20002"/>
                    </a:ext>
                  </a:extLst>
                </a:gridCol>
              </a:tblGrid>
              <a:tr h="2956760">
                <a:tc>
                  <a:txBody>
                    <a:bodyPr/>
                    <a:lstStyle/>
                    <a:p>
                      <a:pPr>
                        <a:spcAft>
                          <a:spcPts val="0"/>
                        </a:spcAft>
                      </a:pPr>
                      <a:r>
                        <a:rPr lang="nl-NL" sz="1600" b="1" i="0" kern="1200" dirty="0">
                          <a:solidFill>
                            <a:schemeClr val="tx1"/>
                          </a:solidFill>
                          <a:effectLst/>
                          <a:latin typeface="+mn-lt"/>
                          <a:ea typeface="+mn-ea"/>
                          <a:cs typeface="+mn-cs"/>
                        </a:rPr>
                        <a:t>Score</a:t>
                      </a: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Begeleider</a:t>
                      </a:r>
                    </a:p>
                    <a:p>
                      <a:pPr>
                        <a:spcAft>
                          <a:spcPts val="0"/>
                        </a:spcAft>
                      </a:pPr>
                      <a:endParaRPr lang="nl-NL" sz="1400" b="0"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Mede leerlingen</a:t>
                      </a:r>
                    </a:p>
                    <a:p>
                      <a:pPr>
                        <a:spcAft>
                          <a:spcPts val="0"/>
                        </a:spcAft>
                      </a:pPr>
                      <a:endParaRPr lang="nl-NL" sz="1400" b="1"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Activiteiten</a:t>
                      </a:r>
                    </a:p>
                    <a:p>
                      <a:pPr>
                        <a:spcAft>
                          <a:spcPts val="0"/>
                        </a:spcAft>
                      </a:pPr>
                      <a:endParaRPr lang="nl-NL" sz="1900" dirty="0">
                        <a:solidFill>
                          <a:schemeClr val="tx1"/>
                        </a:solidFill>
                        <a:effectLst/>
                        <a:latin typeface="Times New Roman" panose="02020603050405020304" pitchFamily="18" charset="0"/>
                        <a:ea typeface="Calibri" panose="020F0502020204030204" pitchFamily="34" charset="0"/>
                      </a:endParaRPr>
                    </a:p>
                  </a:txBody>
                  <a:tcPr marL="51431" marR="51431" marT="0" marB="0"/>
                </a:tc>
                <a:tc>
                  <a:txBody>
                    <a:bodyPr/>
                    <a:lstStyle/>
                    <a:p>
                      <a:pPr>
                        <a:spcAft>
                          <a:spcPts val="0"/>
                        </a:spcAft>
                      </a:pPr>
                      <a:r>
                        <a:rPr lang="nl-NL" sz="2000" dirty="0">
                          <a:effectLst/>
                        </a:rPr>
                        <a:t>Situatie nodigt uit</a:t>
                      </a:r>
                    </a:p>
                    <a:p>
                      <a:pPr>
                        <a:spcAft>
                          <a:spcPts val="0"/>
                        </a:spcAft>
                      </a:pPr>
                      <a:endParaRPr lang="nl-NL" sz="2000" dirty="0">
                        <a:effectLst/>
                      </a:endParaRPr>
                    </a:p>
                    <a:p>
                      <a:pPr>
                        <a:spcAft>
                          <a:spcPts val="0"/>
                        </a:spcAft>
                      </a:pPr>
                      <a:r>
                        <a:rPr lang="nl-NL" sz="2000" dirty="0">
                          <a:effectLst/>
                        </a:rPr>
                        <a:t>Makkelijke situatie </a:t>
                      </a:r>
                    </a:p>
                    <a:p>
                      <a:pPr>
                        <a:spcAft>
                          <a:spcPts val="0"/>
                        </a:spcAft>
                      </a:pPr>
                      <a:endParaRPr lang="nl-NL" sz="2000" dirty="0">
                        <a:effectLst/>
                      </a:endParaRPr>
                    </a:p>
                    <a:p>
                      <a:pPr>
                        <a:spcAft>
                          <a:spcPts val="0"/>
                        </a:spcAft>
                      </a:pPr>
                      <a:r>
                        <a:rPr lang="nl-NL" sz="1600" b="0" i="1" dirty="0">
                          <a:effectLst/>
                        </a:rPr>
                        <a:t>Maak als team concreet,</a:t>
                      </a:r>
                      <a:r>
                        <a:rPr lang="nl-NL" sz="1600" b="0" i="1" baseline="0" dirty="0">
                          <a:effectLst/>
                        </a:rPr>
                        <a:t> b</a:t>
                      </a:r>
                      <a:r>
                        <a:rPr lang="nl-NL" sz="1600" b="0" i="1" dirty="0">
                          <a:effectLst/>
                        </a:rPr>
                        <a:t>ijvoorbeeld </a:t>
                      </a:r>
                    </a:p>
                    <a:p>
                      <a:pPr marL="285750" indent="-285750">
                        <a:spcAft>
                          <a:spcPts val="0"/>
                        </a:spcAft>
                        <a:buFontTx/>
                        <a:buChar char="-"/>
                      </a:pPr>
                      <a:r>
                        <a:rPr lang="nl-NL" sz="1600" b="0" i="1" dirty="0">
                          <a:effectLst/>
                        </a:rPr>
                        <a:t>momenten</a:t>
                      </a:r>
                      <a:r>
                        <a:rPr lang="nl-NL" sz="1600" b="0" i="1" baseline="0" dirty="0">
                          <a:effectLst/>
                        </a:rPr>
                        <a:t> waarop de </a:t>
                      </a:r>
                      <a:r>
                        <a:rPr lang="nl-NL" sz="1600" b="0" i="1" u="sng" dirty="0">
                          <a:effectLst/>
                        </a:rPr>
                        <a:t>vertrouwde </a:t>
                      </a:r>
                      <a:r>
                        <a:rPr lang="nl-NL" sz="1600" b="1" i="1" u="sng" dirty="0">
                          <a:effectLst/>
                        </a:rPr>
                        <a:t>begeleider</a:t>
                      </a:r>
                      <a:r>
                        <a:rPr lang="nl-NL" sz="1600" b="0" i="1" u="sng" dirty="0">
                          <a:effectLst/>
                        </a:rPr>
                        <a:t> </a:t>
                      </a:r>
                      <a:r>
                        <a:rPr lang="nl-NL" sz="1600" b="0" i="1" dirty="0">
                          <a:effectLst/>
                        </a:rPr>
                        <a:t>ondersteunt of de leiding heeft,</a:t>
                      </a:r>
                    </a:p>
                    <a:p>
                      <a:pPr marL="285750" indent="-285750">
                        <a:spcAft>
                          <a:spcPts val="0"/>
                        </a:spcAft>
                        <a:buFontTx/>
                        <a:buChar char="-"/>
                      </a:pPr>
                      <a:r>
                        <a:rPr lang="nl-NL" sz="1600" b="1" i="1" dirty="0">
                          <a:effectLst/>
                        </a:rPr>
                        <a:t>medeleerlingen</a:t>
                      </a:r>
                      <a:r>
                        <a:rPr lang="nl-NL" sz="1600" b="0" i="1" dirty="0">
                          <a:effectLst/>
                        </a:rPr>
                        <a:t> zijn flexibel of nemen juist de leiding (net wat leerling nodig heeft)</a:t>
                      </a:r>
                    </a:p>
                    <a:p>
                      <a:pPr marL="285750" indent="-285750">
                        <a:spcAft>
                          <a:spcPts val="0"/>
                        </a:spcAft>
                        <a:buFontTx/>
                        <a:buChar char="-"/>
                      </a:pPr>
                      <a:r>
                        <a:rPr lang="nl-NL" sz="1600" b="1" i="1" kern="1200" dirty="0">
                          <a:solidFill>
                            <a:schemeClr val="tx1"/>
                          </a:solidFill>
                          <a:effectLst/>
                          <a:latin typeface="+mn-lt"/>
                          <a:ea typeface="+mn-ea"/>
                          <a:cs typeface="+mn-cs"/>
                        </a:rPr>
                        <a:t>Activiteiten</a:t>
                      </a:r>
                      <a:r>
                        <a:rPr lang="nl-NL" sz="1600" b="0" i="1" kern="1200" dirty="0">
                          <a:solidFill>
                            <a:schemeClr val="tx1"/>
                          </a:solidFill>
                          <a:effectLst/>
                          <a:latin typeface="+mn-lt"/>
                          <a:ea typeface="+mn-ea"/>
                          <a:cs typeface="+mn-cs"/>
                        </a:rPr>
                        <a:t> die de leerling kan / die aansluiten bij interesse</a:t>
                      </a:r>
                    </a:p>
                  </a:txBody>
                  <a:tcPr marL="51431" marR="51431" marT="0" marB="0"/>
                </a:tc>
                <a:tc>
                  <a:txBody>
                    <a:bodyPr/>
                    <a:lstStyle/>
                    <a:p>
                      <a:pPr>
                        <a:spcAft>
                          <a:spcPts val="0"/>
                        </a:spcAft>
                      </a:pPr>
                      <a:r>
                        <a:rPr lang="nl-NL" sz="2000">
                          <a:effectLst/>
                        </a:rPr>
                        <a:t>Situatie nodigt </a:t>
                      </a:r>
                      <a:r>
                        <a:rPr lang="nl-NL" sz="2000" u="sng">
                          <a:effectLst/>
                        </a:rPr>
                        <a:t>niet</a:t>
                      </a:r>
                      <a:r>
                        <a:rPr lang="nl-NL" sz="2000">
                          <a:effectLst/>
                        </a:rPr>
                        <a:t> uit </a:t>
                      </a:r>
                    </a:p>
                    <a:p>
                      <a:pPr>
                        <a:spcAft>
                          <a:spcPts val="0"/>
                        </a:spcAft>
                      </a:pPr>
                      <a:endParaRPr lang="nl-NL" sz="2000">
                        <a:effectLst/>
                      </a:endParaRPr>
                    </a:p>
                    <a:p>
                      <a:pPr>
                        <a:spcAft>
                          <a:spcPts val="0"/>
                        </a:spcAft>
                      </a:pPr>
                      <a:r>
                        <a:rPr lang="nl-NL" sz="2000">
                          <a:effectLst/>
                        </a:rPr>
                        <a:t>Moeilijke situatie</a:t>
                      </a:r>
                    </a:p>
                    <a:p>
                      <a:pPr>
                        <a:spcAft>
                          <a:spcPts val="0"/>
                        </a:spcAft>
                      </a:pPr>
                      <a:endParaRPr lang="nl-NL" sz="1900">
                        <a:effectLst/>
                      </a:endParaRPr>
                    </a:p>
                    <a:p>
                      <a:pPr>
                        <a:spcAft>
                          <a:spcPts val="0"/>
                        </a:spcAft>
                      </a:pPr>
                      <a:r>
                        <a:rPr lang="nl-NL" sz="1600" b="0" i="1">
                          <a:effectLst/>
                        </a:rPr>
                        <a:t>Maak als team concreet,</a:t>
                      </a:r>
                      <a:r>
                        <a:rPr lang="nl-NL" sz="1600" b="0" i="1" baseline="0">
                          <a:effectLst/>
                        </a:rPr>
                        <a:t> b</a:t>
                      </a:r>
                      <a:r>
                        <a:rPr lang="nl-NL" sz="1600" b="0" i="1">
                          <a:effectLst/>
                        </a:rPr>
                        <a:t>ijvoorbeeld</a:t>
                      </a:r>
                    </a:p>
                    <a:p>
                      <a:pPr marL="285750" indent="-285750">
                        <a:spcAft>
                          <a:spcPts val="0"/>
                        </a:spcAft>
                        <a:buFontTx/>
                        <a:buChar char="-"/>
                      </a:pPr>
                      <a:r>
                        <a:rPr lang="nl-NL" sz="1600" b="0" i="1">
                          <a:effectLst/>
                        </a:rPr>
                        <a:t>als er </a:t>
                      </a:r>
                      <a:r>
                        <a:rPr lang="nl-NL" sz="1600" b="0" i="1" u="sng">
                          <a:effectLst/>
                        </a:rPr>
                        <a:t>geen</a:t>
                      </a:r>
                      <a:r>
                        <a:rPr lang="nl-NL" sz="1600" b="0" i="1">
                          <a:effectLst/>
                        </a:rPr>
                        <a:t> </a:t>
                      </a:r>
                      <a:r>
                        <a:rPr lang="nl-NL" sz="1600" b="1" i="1">
                          <a:effectLst/>
                        </a:rPr>
                        <a:t>volwassene</a:t>
                      </a:r>
                      <a:r>
                        <a:rPr lang="nl-NL" sz="1600" b="0" i="1">
                          <a:effectLst/>
                        </a:rPr>
                        <a:t> sturing/leiding geeft, </a:t>
                      </a:r>
                    </a:p>
                    <a:p>
                      <a:pPr marL="285750" indent="-285750">
                        <a:spcAft>
                          <a:spcPts val="0"/>
                        </a:spcAft>
                        <a:buFontTx/>
                        <a:buChar char="-"/>
                      </a:pPr>
                      <a:r>
                        <a:rPr lang="nl-NL" sz="1600" b="0" i="1">
                          <a:effectLst/>
                        </a:rPr>
                        <a:t>als </a:t>
                      </a:r>
                      <a:r>
                        <a:rPr lang="nl-NL" sz="1600" b="1" i="1">
                          <a:effectLst/>
                        </a:rPr>
                        <a:t>medeleerlingen</a:t>
                      </a:r>
                      <a:r>
                        <a:rPr lang="nl-NL" sz="1600" b="0" i="1">
                          <a:effectLst/>
                        </a:rPr>
                        <a:t> </a:t>
                      </a:r>
                      <a:r>
                        <a:rPr lang="nl-NL" sz="1600" b="0" i="1" u="sng">
                          <a:effectLst/>
                        </a:rPr>
                        <a:t>weinig</a:t>
                      </a:r>
                      <a:r>
                        <a:rPr lang="nl-NL" sz="1600" b="0" i="1">
                          <a:effectLst/>
                        </a:rPr>
                        <a:t> rekening houden met wensen en mogelijkheden van de leerling</a:t>
                      </a:r>
                    </a:p>
                    <a:p>
                      <a:pPr marL="285750" indent="-285750">
                        <a:spcAft>
                          <a:spcPts val="0"/>
                        </a:spcAft>
                        <a:buFontTx/>
                        <a:buChar char="-"/>
                      </a:pPr>
                      <a:r>
                        <a:rPr lang="nl-NL" sz="1600" b="0" i="1" kern="1200">
                          <a:solidFill>
                            <a:schemeClr val="tx1"/>
                          </a:solidFill>
                          <a:effectLst/>
                          <a:latin typeface="+mn-lt"/>
                          <a:ea typeface="+mn-ea"/>
                          <a:cs typeface="+mn-cs"/>
                        </a:rPr>
                        <a:t>Als het een </a:t>
                      </a:r>
                      <a:r>
                        <a:rPr lang="nl-NL" sz="1600" b="0" i="1" u="sng" kern="1200">
                          <a:solidFill>
                            <a:schemeClr val="tx1"/>
                          </a:solidFill>
                          <a:effectLst/>
                          <a:latin typeface="+mn-lt"/>
                          <a:ea typeface="+mn-ea"/>
                          <a:cs typeface="+mn-cs"/>
                        </a:rPr>
                        <a:t>nieuwe</a:t>
                      </a:r>
                      <a:r>
                        <a:rPr lang="nl-NL" sz="1600" b="0" i="1" kern="1200">
                          <a:solidFill>
                            <a:schemeClr val="tx1"/>
                          </a:solidFill>
                          <a:effectLst/>
                          <a:latin typeface="+mn-lt"/>
                          <a:ea typeface="+mn-ea"/>
                          <a:cs typeface="+mn-cs"/>
                        </a:rPr>
                        <a:t> </a:t>
                      </a:r>
                      <a:r>
                        <a:rPr lang="nl-NL" sz="1600" b="1" i="1" kern="1200">
                          <a:solidFill>
                            <a:schemeClr val="tx1"/>
                          </a:solidFill>
                          <a:effectLst/>
                          <a:latin typeface="+mn-lt"/>
                          <a:ea typeface="+mn-ea"/>
                          <a:cs typeface="+mn-cs"/>
                        </a:rPr>
                        <a:t>activiteit</a:t>
                      </a:r>
                      <a:r>
                        <a:rPr lang="nl-NL" sz="1600" b="0" i="1" kern="1200">
                          <a:solidFill>
                            <a:schemeClr val="tx1"/>
                          </a:solidFill>
                          <a:effectLst/>
                          <a:latin typeface="+mn-lt"/>
                          <a:ea typeface="+mn-ea"/>
                          <a:cs typeface="+mn-cs"/>
                        </a:rPr>
                        <a:t> is / iets is wat de leerling </a:t>
                      </a:r>
                      <a:r>
                        <a:rPr lang="nl-NL" sz="1600" b="0" i="1" u="sng" kern="1200">
                          <a:solidFill>
                            <a:schemeClr val="tx1"/>
                          </a:solidFill>
                          <a:effectLst/>
                          <a:latin typeface="+mn-lt"/>
                          <a:ea typeface="+mn-ea"/>
                          <a:cs typeface="+mn-cs"/>
                        </a:rPr>
                        <a:t>moeilijk</a:t>
                      </a:r>
                      <a:r>
                        <a:rPr lang="nl-NL" sz="1600" b="0" i="1" kern="1200">
                          <a:solidFill>
                            <a:schemeClr val="tx1"/>
                          </a:solidFill>
                          <a:effectLst/>
                          <a:latin typeface="+mn-lt"/>
                          <a:ea typeface="+mn-ea"/>
                          <a:cs typeface="+mn-cs"/>
                        </a:rPr>
                        <a:t> vindt</a:t>
                      </a:r>
                    </a:p>
                  </a:txBody>
                  <a:tcPr marL="51431" marR="51431" marT="0" marB="0"/>
                </a:tc>
                <a:extLst>
                  <a:ext uri="{0D108BD9-81ED-4DB2-BD59-A6C34878D82A}">
                    <a16:rowId xmlns:a16="http://schemas.microsoft.com/office/drawing/2014/main" val="10000"/>
                  </a:ext>
                </a:extLst>
              </a:tr>
              <a:tr h="284480">
                <a:tc>
                  <a:txBody>
                    <a:bodyPr/>
                    <a:lstStyle/>
                    <a:p>
                      <a:pPr>
                        <a:spcAft>
                          <a:spcPts val="0"/>
                        </a:spcAft>
                      </a:pPr>
                      <a:r>
                        <a:rPr lang="nl-NL" sz="1900">
                          <a:effectLst/>
                        </a:rPr>
                        <a:t>4</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3941579613"/>
                  </a:ext>
                </a:extLst>
              </a:tr>
              <a:tr h="284480">
                <a:tc>
                  <a:txBody>
                    <a:bodyPr/>
                    <a:lstStyle/>
                    <a:p>
                      <a:pPr>
                        <a:spcAft>
                          <a:spcPts val="0"/>
                        </a:spcAft>
                      </a:pPr>
                      <a:r>
                        <a:rPr lang="nl-NL" sz="1900">
                          <a:effectLst/>
                        </a:rPr>
                        <a:t>3</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Soms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542689534"/>
                  </a:ext>
                </a:extLst>
              </a:tr>
              <a:tr h="284480">
                <a:tc>
                  <a:txBody>
                    <a:bodyPr/>
                    <a:lstStyle/>
                    <a:p>
                      <a:pPr>
                        <a:spcAft>
                          <a:spcPts val="0"/>
                        </a:spcAft>
                      </a:pPr>
                      <a:r>
                        <a:rPr lang="nl-NL" sz="1900">
                          <a:effectLst/>
                        </a:rPr>
                        <a:t>2</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niet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830521948"/>
                  </a:ext>
                </a:extLst>
              </a:tr>
              <a:tr h="284480">
                <a:tc>
                  <a:txBody>
                    <a:bodyPr/>
                    <a:lstStyle/>
                    <a:p>
                      <a:pPr>
                        <a:spcAft>
                          <a:spcPts val="0"/>
                        </a:spcAft>
                      </a:pPr>
                      <a:r>
                        <a:rPr lang="nl-NL" sz="1900">
                          <a:effectLst/>
                          <a:latin typeface="Times New Roman" panose="02020603050405020304" pitchFamily="18" charset="0"/>
                          <a:ea typeface="Calibri" panose="020F0502020204030204" pitchFamily="34" charset="0"/>
                        </a:rPr>
                        <a:t>1</a:t>
                      </a: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dirty="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extLst>
                  <a:ext uri="{0D108BD9-81ED-4DB2-BD59-A6C34878D82A}">
                    <a16:rowId xmlns:a16="http://schemas.microsoft.com/office/drawing/2014/main" val="2383899838"/>
                  </a:ext>
                </a:extLst>
              </a:tr>
            </a:tbl>
          </a:graphicData>
        </a:graphic>
      </p:graphicFrame>
      <p:sp>
        <p:nvSpPr>
          <p:cNvPr id="5" name="Titel 1">
            <a:extLst>
              <a:ext uri="{FF2B5EF4-FFF2-40B4-BE49-F238E27FC236}">
                <a16:creationId xmlns:a16="http://schemas.microsoft.com/office/drawing/2014/main" id="{B0BA67FC-A3BB-060C-0439-3B7C7D6CA048}"/>
              </a:ext>
            </a:extLst>
          </p:cNvPr>
          <p:cNvSpPr txBox="1">
            <a:spLocks/>
          </p:cNvSpPr>
          <p:nvPr/>
        </p:nvSpPr>
        <p:spPr>
          <a:xfrm>
            <a:off x="1981200" y="793588"/>
            <a:ext cx="6097837" cy="4194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i="1" kern="1200">
                <a:solidFill>
                  <a:schemeClr val="tx1"/>
                </a:solidFill>
                <a:latin typeface="Calibri" panose="020F0502020204030204" pitchFamily="34" charset="0"/>
                <a:ea typeface="+mj-ea"/>
                <a:cs typeface="+mj-cs"/>
              </a:defRPr>
            </a:lvl1pPr>
          </a:lstStyle>
          <a:p>
            <a:endParaRPr lang="nl-NL" sz="3000" b="1" i="0">
              <a:solidFill>
                <a:srgbClr val="92D050"/>
              </a:solidFill>
            </a:endParaRPr>
          </a:p>
        </p:txBody>
      </p:sp>
    </p:spTree>
    <p:extLst>
      <p:ext uri="{BB962C8B-B14F-4D97-AF65-F5344CB8AC3E}">
        <p14:creationId xmlns:p14="http://schemas.microsoft.com/office/powerpoint/2010/main" val="25313566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FCAD-D848-7CC7-BCB0-793E5273C52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732BAB5-77CE-9376-30B8-4E42A40C8CC2}"/>
              </a:ext>
            </a:extLst>
          </p:cNvPr>
          <p:cNvSpPr>
            <a:spLocks noGrp="1"/>
          </p:cNvSpPr>
          <p:nvPr>
            <p:ph type="title"/>
          </p:nvPr>
        </p:nvSpPr>
        <p:spPr>
          <a:xfrm>
            <a:off x="838200" y="365125"/>
            <a:ext cx="10515600" cy="1325563"/>
          </a:xfrm>
        </p:spPr>
        <p:txBody>
          <a:bodyPr/>
          <a:lstStyle/>
          <a:p>
            <a:endParaRPr lang="en-US"/>
          </a:p>
        </p:txBody>
      </p:sp>
      <p:pic>
        <p:nvPicPr>
          <p:cNvPr id="8" name="Afbeelding 7">
            <a:extLst>
              <a:ext uri="{FF2B5EF4-FFF2-40B4-BE49-F238E27FC236}">
                <a16:creationId xmlns:a16="http://schemas.microsoft.com/office/drawing/2014/main" id="{CB155725-A65A-D422-B952-F43E903D7EB4}"/>
              </a:ext>
            </a:extLst>
          </p:cNvPr>
          <p:cNvPicPr>
            <a:picLocks noChangeAspect="1"/>
          </p:cNvPicPr>
          <p:nvPr/>
        </p:nvPicPr>
        <p:blipFill>
          <a:blip r:embed="rId2"/>
          <a:stretch>
            <a:fillRect/>
          </a:stretch>
        </p:blipFill>
        <p:spPr>
          <a:xfrm>
            <a:off x="501004" y="195508"/>
            <a:ext cx="10852796" cy="6531776"/>
          </a:xfrm>
          <a:prstGeom prst="rect">
            <a:avLst/>
          </a:prstGeom>
        </p:spPr>
      </p:pic>
    </p:spTree>
    <p:extLst>
      <p:ext uri="{BB962C8B-B14F-4D97-AF65-F5344CB8AC3E}">
        <p14:creationId xmlns:p14="http://schemas.microsoft.com/office/powerpoint/2010/main" val="224476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5D0B-C237-7407-8C5D-16726184F2C2}"/>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A92F4DF-4753-D641-35A5-6E8BBF7D6090}"/>
              </a:ext>
            </a:extLst>
          </p:cNvPr>
          <p:cNvSpPr>
            <a:spLocks noGrp="1"/>
          </p:cNvSpPr>
          <p:nvPr>
            <p:ph type="body" idx="11"/>
          </p:nvPr>
        </p:nvSpPr>
        <p:spPr/>
        <p:txBody>
          <a:bodyPr/>
          <a:lstStyle/>
          <a:p>
            <a:endParaRPr lang="nl-NL"/>
          </a:p>
        </p:txBody>
      </p:sp>
      <p:sp>
        <p:nvSpPr>
          <p:cNvPr id="7" name="Tijdelijke aanduiding voor tekst 6">
            <a:extLst>
              <a:ext uri="{FF2B5EF4-FFF2-40B4-BE49-F238E27FC236}">
                <a16:creationId xmlns:a16="http://schemas.microsoft.com/office/drawing/2014/main" id="{71354239-DF49-3829-B532-489F3363E8C6}"/>
              </a:ext>
            </a:extLst>
          </p:cNvPr>
          <p:cNvSpPr>
            <a:spLocks noGrp="1"/>
          </p:cNvSpPr>
          <p:nvPr>
            <p:ph type="body" idx="14"/>
          </p:nvPr>
        </p:nvSpPr>
        <p:spPr/>
        <p:txBody>
          <a:bodyPr/>
          <a:lstStyle/>
          <a:p>
            <a:endParaRPr lang="nl-NL"/>
          </a:p>
        </p:txBody>
      </p:sp>
      <p:pic>
        <p:nvPicPr>
          <p:cNvPr id="4" name="Afbeelding 3">
            <a:extLst>
              <a:ext uri="{FF2B5EF4-FFF2-40B4-BE49-F238E27FC236}">
                <a16:creationId xmlns:a16="http://schemas.microsoft.com/office/drawing/2014/main" id="{44D820B1-CEE4-0B42-080C-855B29C1F1CC}"/>
              </a:ext>
            </a:extLst>
          </p:cNvPr>
          <p:cNvPicPr>
            <a:picLocks noChangeAspect="1"/>
          </p:cNvPicPr>
          <p:nvPr/>
        </p:nvPicPr>
        <p:blipFill>
          <a:blip r:embed="rId2"/>
          <a:stretch>
            <a:fillRect/>
          </a:stretch>
        </p:blipFill>
        <p:spPr>
          <a:xfrm>
            <a:off x="698807" y="276788"/>
            <a:ext cx="10219018" cy="6156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588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2B14-21B5-E80E-1DD9-A062EDDF030B}"/>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D6EEB02-C103-E007-9194-C9C914D1B9B6}"/>
              </a:ext>
            </a:extLst>
          </p:cNvPr>
          <p:cNvSpPr>
            <a:spLocks noGrp="1"/>
          </p:cNvSpPr>
          <p:nvPr>
            <p:ph type="body" idx="14"/>
          </p:nvPr>
        </p:nvSpPr>
        <p:spPr/>
        <p:txBody>
          <a:bodyPr/>
          <a:lstStyle/>
          <a:p>
            <a:r>
              <a:rPr lang="nl-NL"/>
              <a:t>SO gedrag/</a:t>
            </a:r>
            <a:r>
              <a:rPr lang="nl-NL" err="1"/>
              <a:t>sbo</a:t>
            </a:r>
            <a:endParaRPr lang="nl-NL"/>
          </a:p>
        </p:txBody>
      </p:sp>
      <p:sp>
        <p:nvSpPr>
          <p:cNvPr id="3" name="Tijdelijke aanduiding voor inhoud 2">
            <a:extLst>
              <a:ext uri="{FF2B5EF4-FFF2-40B4-BE49-F238E27FC236}">
                <a16:creationId xmlns:a16="http://schemas.microsoft.com/office/drawing/2014/main" id="{C864CD55-FC90-F18B-D972-5F23A8BE6A38}"/>
              </a:ext>
            </a:extLst>
          </p:cNvPr>
          <p:cNvSpPr>
            <a:spLocks noGrp="1"/>
          </p:cNvSpPr>
          <p:nvPr>
            <p:ph type="body" idx="11"/>
          </p:nvPr>
        </p:nvSpPr>
        <p:spPr/>
        <p:txBody>
          <a:bodyPr/>
          <a:lstStyle/>
          <a:p>
            <a:pPr lvl="0"/>
            <a:r>
              <a:rPr lang="nl-NL" sz="2667"/>
              <a:t>Het </a:t>
            </a:r>
            <a:r>
              <a:rPr lang="nl-NL" sz="2667" u="sng"/>
              <a:t>niveau</a:t>
            </a:r>
            <a:r>
              <a:rPr lang="nl-NL" sz="2667"/>
              <a:t> van uitstroombestemming wordt meestal voor een groot deel bepaald door het IQ en de didactische vorderingen. Daarnaast kan het zijn dat belemmerende factoren (bijvoorbeeld op gedragsgebied) ondanks gerichte, langdurige interventies zo’n grote invloed hebben op het cognitief functioneren, dat die leiden tot een lager niveau van functioneren.</a:t>
            </a:r>
          </a:p>
          <a:p>
            <a:pPr lvl="0"/>
            <a:r>
              <a:rPr lang="nl-NL" sz="2667"/>
              <a:t>De volgende indeling gaat vooral over de </a:t>
            </a:r>
            <a:r>
              <a:rPr lang="nl-NL" sz="2667" u="sng"/>
              <a:t>setting/hoeveelheid ondersteuning</a:t>
            </a:r>
            <a:r>
              <a:rPr lang="nl-NL" sz="2667"/>
              <a:t> die de leerling nodig heeft om cognitief de capaciteiten die hij heeft optimaal te kunnen benutten. </a:t>
            </a:r>
          </a:p>
          <a:p>
            <a:endParaRPr lang="nl-NL" sz="2667"/>
          </a:p>
        </p:txBody>
      </p:sp>
    </p:spTree>
    <p:extLst>
      <p:ext uri="{BB962C8B-B14F-4D97-AF65-F5344CB8AC3E}">
        <p14:creationId xmlns:p14="http://schemas.microsoft.com/office/powerpoint/2010/main" val="6254516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6" ma:contentTypeDescription="Een nieuw document maken." ma:contentTypeScope="" ma:versionID="aeee375bf8a433b7a1802f7bfae75d8e">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12654591819ffe6374fe9948e493d0c1"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DateTake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SharedWithUsers xmlns="fbe72611-bf81-487e-b0f6-1ac12b8ec030">
      <UserInfo>
        <DisplayName>Pouwelse, Alette</DisplayName>
        <AccountId>134</AccountId>
        <AccountType/>
      </UserInfo>
      <UserInfo>
        <DisplayName>Grovenstein, Jildou | Gouwe Academie</DisplayName>
        <AccountId>17</AccountId>
        <AccountType/>
      </UserInfo>
      <UserInfo>
        <DisplayName>Waerdt, Bert van de</DisplayName>
        <AccountId>34</AccountId>
        <AccountType/>
      </UserInfo>
      <UserInfo>
        <DisplayName>Haverhals, Bertine | Gouwe Academie</DisplayName>
        <AccountId>13</AccountId>
        <AccountType/>
      </UserInfo>
      <UserInfo>
        <DisplayName>Baarda, Petronelle</DisplayName>
        <AccountId>356</AccountId>
        <AccountType/>
      </UserInfo>
      <UserInfo>
        <DisplayName>Nagtegaal, Caroliene | Gouwe Academie</DisplayName>
        <AccountId>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69627-A662-47BC-86BB-6BA9C64F3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AE9DA-F385-42EB-AC43-52EFD5BD8627}">
  <ds:schemaRefs>
    <ds:schemaRef ds:uri="60894600-8476-4fd7-b2c5-ff917fc705dd"/>
    <ds:schemaRef ds:uri="fbe72611-bf81-487e-b0f6-1ac12b8ec0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93B65F-B749-4132-82E5-5E00F78692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sjabloon_Gouwe Academie</Template>
  <TotalTime>0</TotalTime>
  <Words>1820</Words>
  <Application>Microsoft Office PowerPoint</Application>
  <PresentationFormat>Breedbeeld</PresentationFormat>
  <Paragraphs>150</Paragraphs>
  <Slides>18</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Calibri</vt:lpstr>
      <vt:lpstr>Courier New</vt:lpstr>
      <vt:lpstr>Helvetica Neue</vt:lpstr>
      <vt:lpstr>Segoe UI Light</vt:lpstr>
      <vt:lpstr>Times New Roman</vt:lpstr>
      <vt:lpstr>Verdana</vt:lpstr>
      <vt:lpstr>Wingdings</vt:lpstr>
      <vt:lpstr>Kantoorthema</vt:lpstr>
      <vt:lpstr>Gebruik antwoordopties  Zien!1-16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“Als je weet  waar je op moet letten,  kun je het Zien!”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Stolk, Christine</dc:creator>
  <cp:lastModifiedBy>Jansen-Tigchelaar, Doreanne | Gouwe Academie</cp:lastModifiedBy>
  <cp:revision>4</cp:revision>
  <cp:lastPrinted>2022-11-01T07:07:03Z</cp:lastPrinted>
  <dcterms:created xsi:type="dcterms:W3CDTF">2021-11-02T15:27:33Z</dcterms:created>
  <dcterms:modified xsi:type="dcterms:W3CDTF">2026-03-30T08:30:05Z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